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74" r:id="rId5"/>
    <p:sldId id="282" r:id="rId6"/>
    <p:sldId id="275" r:id="rId7"/>
    <p:sldId id="279" r:id="rId8"/>
    <p:sldId id="278" r:id="rId9"/>
    <p:sldId id="269" r:id="rId10"/>
    <p:sldId id="270" r:id="rId11"/>
    <p:sldId id="271" r:id="rId12"/>
    <p:sldId id="272" r:id="rId13"/>
    <p:sldId id="295" r:id="rId14"/>
    <p:sldId id="273" r:id="rId15"/>
    <p:sldId id="280" r:id="rId16"/>
    <p:sldId id="281" r:id="rId17"/>
    <p:sldId id="294" r:id="rId18"/>
    <p:sldId id="287" r:id="rId19"/>
    <p:sldId id="286" r:id="rId20"/>
    <p:sldId id="283" r:id="rId21"/>
    <p:sldId id="264" r:id="rId22"/>
    <p:sldId id="288" r:id="rId23"/>
    <p:sldId id="289" r:id="rId24"/>
    <p:sldId id="258" r:id="rId25"/>
    <p:sldId id="260" r:id="rId26"/>
    <p:sldId id="290" r:id="rId27"/>
    <p:sldId id="291" r:id="rId28"/>
    <p:sldId id="29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45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5AD5-8FF2-4651-9D0B-5678106C2405}" type="datetimeFigureOut">
              <a:rPr lang="en-GB" smtClean="0"/>
              <a:pPr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6D13-150B-4EE0-A201-4007C44F8D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5AD5-8FF2-4651-9D0B-5678106C2405}" type="datetimeFigureOut">
              <a:rPr lang="en-GB" smtClean="0"/>
              <a:pPr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6D13-150B-4EE0-A201-4007C44F8D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5AD5-8FF2-4651-9D0B-5678106C2405}" type="datetimeFigureOut">
              <a:rPr lang="en-GB" smtClean="0"/>
              <a:pPr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6D13-150B-4EE0-A201-4007C44F8D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5AD5-8FF2-4651-9D0B-5678106C2405}" type="datetimeFigureOut">
              <a:rPr lang="en-GB" smtClean="0"/>
              <a:pPr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6D13-150B-4EE0-A201-4007C44F8D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5AD5-8FF2-4651-9D0B-5678106C2405}" type="datetimeFigureOut">
              <a:rPr lang="en-GB" smtClean="0"/>
              <a:pPr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6D13-150B-4EE0-A201-4007C44F8D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5AD5-8FF2-4651-9D0B-5678106C2405}" type="datetimeFigureOut">
              <a:rPr lang="en-GB" smtClean="0"/>
              <a:pPr/>
              <a:t>30/05/2024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6D13-150B-4EE0-A201-4007C44F8D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5AD5-8FF2-4651-9D0B-5678106C2405}" type="datetimeFigureOut">
              <a:rPr lang="en-GB" smtClean="0"/>
              <a:pPr/>
              <a:t>30/05/2024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6D13-150B-4EE0-A201-4007C44F8D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5AD5-8FF2-4651-9D0B-5678106C2405}" type="datetimeFigureOut">
              <a:rPr lang="en-GB" smtClean="0"/>
              <a:pPr/>
              <a:t>30/05/2024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6D13-150B-4EE0-A201-4007C44F8D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5AD5-8FF2-4651-9D0B-5678106C2405}" type="datetimeFigureOut">
              <a:rPr lang="en-GB" smtClean="0"/>
              <a:pPr/>
              <a:t>30/05/2024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6D13-150B-4EE0-A201-4007C44F8D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5AD5-8FF2-4651-9D0B-5678106C2405}" type="datetimeFigureOut">
              <a:rPr lang="en-GB" smtClean="0"/>
              <a:pPr/>
              <a:t>30/05/2024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6D13-150B-4EE0-A201-4007C44F8D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5AD5-8FF2-4651-9D0B-5678106C2405}" type="datetimeFigureOut">
              <a:rPr lang="en-GB" smtClean="0"/>
              <a:pPr/>
              <a:t>30/05/2024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6D13-150B-4EE0-A201-4007C44F8D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45AD5-8FF2-4651-9D0B-5678106C2405}" type="datetimeFigureOut">
              <a:rPr lang="en-GB" smtClean="0"/>
              <a:pPr/>
              <a:t>30/05/2024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E6D13-150B-4EE0-A201-4007C44F8DE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/>
              <a:t>Појам стреса и повезаност стреса и физичке активности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52328" y="5681464"/>
            <a:ext cx="6084168" cy="843880"/>
          </a:xfrm>
        </p:spPr>
        <p:txBody>
          <a:bodyPr>
            <a:normAutofit/>
          </a:bodyPr>
          <a:lstStyle/>
          <a:p>
            <a:pPr algn="r"/>
            <a:r>
              <a:rPr lang="sr-Cyrl-RS" sz="2800" dirty="0">
                <a:solidFill>
                  <a:schemeClr val="tx1"/>
                </a:solidFill>
              </a:rPr>
              <a:t>проф. др Драгица Селаковић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89644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2000" dirty="0"/>
              <a:t>Факултет медицинских наука </a:t>
            </a:r>
          </a:p>
          <a:p>
            <a:pPr algn="ctr"/>
            <a:r>
              <a:rPr lang="sr-Cyrl-RS" sz="2000" dirty="0"/>
              <a:t>Универзитет у Крагујевцу</a:t>
            </a:r>
          </a:p>
          <a:p>
            <a:pPr algn="ctr"/>
            <a:r>
              <a:rPr lang="ru-RU" sz="2000" dirty="0"/>
              <a:t>ИНТЕГРИСАНЕ АКАДЕМСКЕ СТУДИЈЕ МЕДИЦИНЕ</a:t>
            </a:r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4572000" cy="6597352"/>
          </a:xfrm>
        </p:spPr>
        <p:txBody>
          <a:bodyPr>
            <a:noAutofit/>
          </a:bodyPr>
          <a:lstStyle/>
          <a:p>
            <a:pPr fontAlgn="base">
              <a:buNone/>
            </a:pPr>
            <a:r>
              <a:rPr lang="sr-Latn-RS" sz="2400" dirty="0"/>
              <a:t>	</a:t>
            </a:r>
          </a:p>
          <a:p>
            <a:pPr fontAlgn="base">
              <a:buNone/>
            </a:pPr>
            <a:r>
              <a:rPr lang="sr-Latn-RS" sz="2800" dirty="0"/>
              <a:t>	</a:t>
            </a:r>
            <a:r>
              <a:rPr lang="sr-Cyrl-RS" sz="2800" dirty="0"/>
              <a:t>Најчешћи симптоми су</a:t>
            </a:r>
            <a:r>
              <a:rPr lang="en-GB" sz="2800" dirty="0"/>
              <a:t>:</a:t>
            </a:r>
            <a:endParaRPr lang="sr-Latn-RS" sz="2800" dirty="0"/>
          </a:p>
          <a:p>
            <a:pPr fontAlgn="base">
              <a:buNone/>
            </a:pPr>
            <a:endParaRPr lang="en-GB" sz="2400" dirty="0"/>
          </a:p>
          <a:p>
            <a:pPr fontAlgn="base"/>
            <a:r>
              <a:rPr lang="sr-Cyrl-RS" sz="2400" dirty="0"/>
              <a:t>Промене расположења</a:t>
            </a:r>
            <a:endParaRPr lang="en-GB" sz="2400" dirty="0"/>
          </a:p>
          <a:p>
            <a:pPr fontAlgn="base"/>
            <a:r>
              <a:rPr lang="sr-Cyrl-RS" sz="2400" dirty="0"/>
              <a:t>Лепљиви или знојни дланови</a:t>
            </a:r>
          </a:p>
          <a:p>
            <a:pPr fontAlgn="base"/>
            <a:r>
              <a:rPr lang="sr-Cyrl-RS" sz="2400" dirty="0"/>
              <a:t>Смањен сексуални нагон</a:t>
            </a:r>
          </a:p>
          <a:p>
            <a:pPr fontAlgn="base"/>
            <a:r>
              <a:rPr lang="sr-Cyrl-RS" sz="2400" dirty="0"/>
              <a:t>Дијареја</a:t>
            </a:r>
            <a:endParaRPr lang="en-GB" sz="2400" dirty="0"/>
          </a:p>
          <a:p>
            <a:pPr fontAlgn="base"/>
            <a:r>
              <a:rPr lang="sr-Cyrl-RS" sz="2400" dirty="0"/>
              <a:t>Проблеми са спавањем</a:t>
            </a:r>
            <a:endParaRPr lang="en-GB" sz="2400" dirty="0"/>
          </a:p>
          <a:p>
            <a:pPr fontAlgn="base"/>
            <a:r>
              <a:rPr lang="sr-Cyrl-RS" sz="2400" dirty="0"/>
              <a:t>Проблеми у дигестивном систему</a:t>
            </a:r>
            <a:endParaRPr lang="en-GB" sz="2400" dirty="0"/>
          </a:p>
          <a:p>
            <a:pPr fontAlgn="base"/>
            <a:r>
              <a:rPr lang="sr-Cyrl-RS" sz="2400" dirty="0"/>
              <a:t>Вртоглавица</a:t>
            </a:r>
          </a:p>
          <a:p>
            <a:pPr fontAlgn="base"/>
            <a:r>
              <a:rPr lang="sr-Cyrl-RS" sz="2400" dirty="0"/>
              <a:t>Анксиозност</a:t>
            </a:r>
            <a:endParaRPr lang="en-GB" sz="2400" dirty="0"/>
          </a:p>
          <a:p>
            <a:pPr fontAlgn="base"/>
            <a:r>
              <a:rPr lang="sr-Cyrl-RS" sz="2400" dirty="0"/>
              <a:t>Учестала обољевања</a:t>
            </a:r>
            <a:endParaRPr lang="en-GB" sz="24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0" y="0"/>
            <a:ext cx="4572000" cy="65973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sr-Latn-R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sr-Latn-RS" sz="2400" dirty="0"/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sr-Latn-R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sr-Latn-R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fontAlgn="base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sr-Cyrl-RS" sz="2400" dirty="0"/>
              <a:t>Шкрипање зуба</a:t>
            </a:r>
          </a:p>
          <a:p>
            <a:pPr marL="342900" lvl="0" indent="-342900" fontAlgn="base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sr-Cyrl-R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Главобоље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R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Недостатак енергије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R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Напетост у мишићима, нарочито у</a:t>
            </a:r>
            <a:r>
              <a:rPr kumimoji="0" lang="sr-Cyrl-R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врату и раменима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R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Болови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sr-Cyrl-RS" sz="2400" dirty="0"/>
              <a:t>Тахикардија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fontAlgn="base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sr-Cyrl-RS" sz="2400" dirty="0"/>
              <a:t>Дрхтање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4525963"/>
          </a:xfrm>
        </p:spPr>
        <p:txBody>
          <a:bodyPr>
            <a:normAutofit fontScale="85000" lnSpcReduction="10000"/>
          </a:bodyPr>
          <a:lstStyle/>
          <a:p>
            <a:pPr fontAlgn="base">
              <a:buNone/>
            </a:pPr>
            <a:r>
              <a:rPr lang="sr-Latn-RS" dirty="0"/>
              <a:t>	</a:t>
            </a:r>
            <a:r>
              <a:rPr lang="sr-Cyrl-RS" dirty="0"/>
              <a:t>Стрес се може препознати као</a:t>
            </a:r>
            <a:r>
              <a:rPr lang="en-GB" dirty="0"/>
              <a:t>:</a:t>
            </a:r>
          </a:p>
          <a:p>
            <a:pPr fontAlgn="base"/>
            <a:r>
              <a:rPr lang="sr-Cyrl-RS" b="1" dirty="0"/>
              <a:t>Психолошких знаци</a:t>
            </a:r>
            <a:r>
              <a:rPr lang="en-GB" dirty="0"/>
              <a:t> </a:t>
            </a:r>
            <a:r>
              <a:rPr lang="sr-Latn-RS" dirty="0"/>
              <a:t> – </a:t>
            </a:r>
            <a:r>
              <a:rPr lang="sr-Cyrl-RS" dirty="0"/>
              <a:t>потешкоће са концентрацијом</a:t>
            </a:r>
            <a:r>
              <a:rPr lang="en-GB" dirty="0"/>
              <a:t>, </a:t>
            </a:r>
            <a:r>
              <a:rPr lang="sr-Cyrl-RS" dirty="0"/>
              <a:t>забринутост, анксиозност</a:t>
            </a:r>
            <a:r>
              <a:rPr lang="en-GB" dirty="0"/>
              <a:t>, </a:t>
            </a:r>
            <a:r>
              <a:rPr lang="sr-Cyrl-RS" dirty="0"/>
              <a:t>когнитивни проблеми</a:t>
            </a:r>
            <a:endParaRPr lang="en-GB" dirty="0"/>
          </a:p>
          <a:p>
            <a:pPr fontAlgn="base"/>
            <a:r>
              <a:rPr lang="sr-Cyrl-RS" b="1" dirty="0"/>
              <a:t>Емоционалних знаци </a:t>
            </a:r>
            <a:r>
              <a:rPr lang="sr-Latn-RS" dirty="0"/>
              <a:t>– </a:t>
            </a:r>
            <a:r>
              <a:rPr lang="sr-Cyrl-RS" dirty="0"/>
              <a:t>осећај љутње, иритабилности, промене расположења, фрустрације</a:t>
            </a:r>
            <a:endParaRPr lang="en-GB" dirty="0"/>
          </a:p>
          <a:p>
            <a:pPr fontAlgn="base"/>
            <a:r>
              <a:rPr lang="sr-Cyrl-RS" b="1" dirty="0"/>
              <a:t>Физичких знаци </a:t>
            </a:r>
            <a:r>
              <a:rPr lang="sr-Latn-RS" dirty="0"/>
              <a:t>– </a:t>
            </a:r>
            <a:r>
              <a:rPr lang="sr-Cyrl-RS" dirty="0"/>
              <a:t>хипертензија</a:t>
            </a:r>
            <a:r>
              <a:rPr lang="en-GB" dirty="0"/>
              <a:t>, </a:t>
            </a:r>
            <a:r>
              <a:rPr lang="sr-Cyrl-RS" dirty="0"/>
              <a:t>промене у телесној маси</a:t>
            </a:r>
            <a:r>
              <a:rPr lang="en-GB" dirty="0"/>
              <a:t>, </a:t>
            </a:r>
            <a:r>
              <a:rPr lang="sr-Cyrl-RS" dirty="0"/>
              <a:t>учестае инфекције</a:t>
            </a:r>
            <a:r>
              <a:rPr lang="en-GB" dirty="0"/>
              <a:t>, </a:t>
            </a:r>
            <a:r>
              <a:rPr lang="sr-Cyrl-RS" dirty="0"/>
              <a:t>промене у менструалном циклусу и либида</a:t>
            </a:r>
            <a:endParaRPr lang="en-GB" dirty="0"/>
          </a:p>
          <a:p>
            <a:pPr fontAlgn="base"/>
            <a:r>
              <a:rPr lang="sr-Cyrl-RS" b="1" dirty="0"/>
              <a:t>Бихевиоралних знаци </a:t>
            </a:r>
            <a:r>
              <a:rPr lang="sr-Latn-RS" dirty="0"/>
              <a:t>– </a:t>
            </a:r>
            <a:r>
              <a:rPr lang="sr-Cyrl-RS" dirty="0"/>
              <a:t>лоша брига о себи</a:t>
            </a:r>
            <a:r>
              <a:rPr lang="en-GB" dirty="0"/>
              <a:t>, </a:t>
            </a:r>
            <a:r>
              <a:rPr lang="sr-Cyrl-RS" dirty="0"/>
              <a:t>недостатак времена за бављење стварима у којима уживате, одавање алкохлу и другим болестима зависности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>
            <a:normAutofit/>
          </a:bodyPr>
          <a:lstStyle/>
          <a:p>
            <a:r>
              <a:rPr lang="sr-Cyrl-RS" dirty="0"/>
              <a:t>Стрес </a:t>
            </a:r>
            <a:r>
              <a:rPr lang="en-GB" dirty="0"/>
              <a:t>vs. </a:t>
            </a:r>
            <a:r>
              <a:rPr lang="sr-Cyrl-RS" dirty="0"/>
              <a:t>анксиозност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4704"/>
            <a:ext cx="5004048" cy="4968552"/>
          </a:xfrm>
        </p:spPr>
        <p:txBody>
          <a:bodyPr>
            <a:noAutofit/>
          </a:bodyPr>
          <a:lstStyle/>
          <a:p>
            <a:pPr fontAlgn="base">
              <a:lnSpc>
                <a:spcPct val="120000"/>
              </a:lnSpc>
            </a:pPr>
            <a:r>
              <a:rPr lang="ru-RU" sz="2400" dirty="0"/>
              <a:t>Стрес се понекад може заменити са анксиозношћу, а доживљавање великог стреса може допринети осећају анксиозности. </a:t>
            </a:r>
          </a:p>
          <a:p>
            <a:pPr fontAlgn="base">
              <a:lnSpc>
                <a:spcPct val="120000"/>
              </a:lnSpc>
            </a:pPr>
            <a:r>
              <a:rPr lang="ru-RU" sz="2400" dirty="0"/>
              <a:t>Анксиозност може отежати суочавање са стресом и допринети другим здравственим проблемима, депресију, подложност болестима и гастроинтестиналним проблемима. </a:t>
            </a:r>
            <a:endParaRPr lang="en-GB" sz="2400" dirty="0"/>
          </a:p>
          <a:p>
            <a:pPr>
              <a:lnSpc>
                <a:spcPct val="120000"/>
              </a:lnSpc>
            </a:pPr>
            <a:endParaRPr lang="en-GB" sz="2400" dirty="0"/>
          </a:p>
        </p:txBody>
      </p:sp>
      <p:pic>
        <p:nvPicPr>
          <p:cNvPr id="19458" name="Picture 2" descr="Stress vs. anxiety: Differences, symptoms, and relief"/>
          <p:cNvPicPr>
            <a:picLocks noChangeAspect="1" noChangeArrowheads="1"/>
          </p:cNvPicPr>
          <p:nvPr/>
        </p:nvPicPr>
        <p:blipFill>
          <a:blip r:embed="rId2" cstate="print"/>
          <a:srcRect t="9333" b="5333"/>
          <a:stretch>
            <a:fillRect/>
          </a:stretch>
        </p:blipFill>
        <p:spPr bwMode="auto">
          <a:xfrm>
            <a:off x="4952002" y="908720"/>
            <a:ext cx="4191998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8858" y="548680"/>
            <a:ext cx="5094914" cy="4968552"/>
          </a:xfrm>
        </p:spPr>
        <p:txBody>
          <a:bodyPr>
            <a:noAutofit/>
          </a:bodyPr>
          <a:lstStyle/>
          <a:p>
            <a:pPr fontAlgn="base">
              <a:lnSpc>
                <a:spcPct val="120000"/>
              </a:lnSpc>
            </a:pPr>
            <a:r>
              <a:rPr lang="ru-RU" sz="2400" dirty="0"/>
              <a:t>Стрес и анксиозност доприносе нервози, лошем сну, високом крвном притиску, напетости мишића и претераној забринутости.</a:t>
            </a:r>
          </a:p>
          <a:p>
            <a:pPr fontAlgn="base">
              <a:lnSpc>
                <a:spcPct val="120000"/>
              </a:lnSpc>
            </a:pPr>
            <a:r>
              <a:rPr lang="sr-Cyrl-RS" sz="2400" dirty="0"/>
              <a:t>У већини случајева</a:t>
            </a:r>
            <a:r>
              <a:rPr lang="en-GB" sz="2400" dirty="0"/>
              <a:t>, </a:t>
            </a:r>
            <a:r>
              <a:rPr lang="sr-Cyrl-RS" sz="2400" dirty="0"/>
              <a:t>стрес је узрокован спољшњим догађајима</a:t>
            </a:r>
            <a:r>
              <a:rPr lang="en-GB" sz="2400" dirty="0"/>
              <a:t>, </a:t>
            </a:r>
            <a:r>
              <a:rPr lang="sr-Cyrl-RS" sz="2400" dirty="0"/>
              <a:t>док је анксиозност узрокована унутрашњом реакцијом на стрес</a:t>
            </a:r>
            <a:r>
              <a:rPr lang="en-GB" sz="2400" dirty="0"/>
              <a:t>. </a:t>
            </a:r>
            <a:endParaRPr lang="sr-Latn-RS" sz="2400" dirty="0"/>
          </a:p>
          <a:p>
            <a:pPr fontAlgn="base">
              <a:lnSpc>
                <a:spcPct val="120000"/>
              </a:lnSpc>
            </a:pPr>
            <a:r>
              <a:rPr lang="sr-Cyrl-RS" sz="2400" dirty="0"/>
              <a:t>Стрес може да нестане када се одређена претња или ситуација разреши, док анксиозност перзистира</a:t>
            </a:r>
            <a:r>
              <a:rPr lang="ru-RU" sz="2400" dirty="0"/>
              <a:t> чак и након што изворни стресор нестане.</a:t>
            </a:r>
            <a:endParaRPr lang="en-GB" sz="2400" dirty="0"/>
          </a:p>
          <a:p>
            <a:pPr>
              <a:lnSpc>
                <a:spcPct val="120000"/>
              </a:lnSpc>
            </a:pPr>
            <a:endParaRPr lang="en-GB" sz="2400" dirty="0"/>
          </a:p>
        </p:txBody>
      </p:sp>
      <p:pic>
        <p:nvPicPr>
          <p:cNvPr id="4" name="Picture 2" descr="Stress vs. anxiety: Differences, symptoms, and relief"/>
          <p:cNvPicPr>
            <a:picLocks noChangeAspect="1" noChangeArrowheads="1"/>
          </p:cNvPicPr>
          <p:nvPr/>
        </p:nvPicPr>
        <p:blipFill>
          <a:blip r:embed="rId2" cstate="print"/>
          <a:srcRect t="9333" b="5333"/>
          <a:stretch>
            <a:fillRect/>
          </a:stretch>
        </p:blipFill>
        <p:spPr bwMode="auto">
          <a:xfrm>
            <a:off x="4952002" y="908720"/>
            <a:ext cx="4191998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244408" cy="4525963"/>
          </a:xfrm>
        </p:spPr>
        <p:txBody>
          <a:bodyPr>
            <a:noAutofit/>
          </a:bodyPr>
          <a:lstStyle/>
          <a:p>
            <a:pPr fontAlgn="base">
              <a:buNone/>
            </a:pPr>
            <a:r>
              <a:rPr lang="sr-Latn-RS" sz="2800" dirty="0"/>
              <a:t>	</a:t>
            </a:r>
            <a:r>
              <a:rPr lang="sr-Cyrl-RS" sz="2800" dirty="0"/>
              <a:t>Стресом узрокована обољења</a:t>
            </a:r>
            <a:r>
              <a:rPr lang="sr-Latn-RS" sz="2800" dirty="0"/>
              <a:t>:</a:t>
            </a:r>
            <a:endParaRPr lang="en-GB" sz="2800" dirty="0"/>
          </a:p>
          <a:p>
            <a:pPr fontAlgn="base">
              <a:lnSpc>
                <a:spcPct val="150000"/>
              </a:lnSpc>
            </a:pPr>
            <a:r>
              <a:rPr lang="sr-Cyrl-RS" sz="2800" dirty="0"/>
              <a:t>Дијабетес мелитус</a:t>
            </a:r>
            <a:endParaRPr lang="en-GB" sz="2800" dirty="0"/>
          </a:p>
          <a:p>
            <a:pPr fontAlgn="base">
              <a:lnSpc>
                <a:spcPct val="150000"/>
              </a:lnSpc>
            </a:pPr>
            <a:r>
              <a:rPr lang="sr-Cyrl-RS" sz="2800" dirty="0"/>
              <a:t>Губитак косе</a:t>
            </a:r>
            <a:endParaRPr lang="en-GB" sz="2800" dirty="0"/>
          </a:p>
          <a:p>
            <a:pPr fontAlgn="base">
              <a:lnSpc>
                <a:spcPct val="150000"/>
              </a:lnSpc>
            </a:pPr>
            <a:r>
              <a:rPr lang="sr-Cyrl-RS" sz="2800" dirty="0"/>
              <a:t>Кардиоваскуларне болести</a:t>
            </a:r>
            <a:endParaRPr lang="en-GB" sz="2800" dirty="0"/>
          </a:p>
          <a:p>
            <a:pPr fontAlgn="base">
              <a:lnSpc>
                <a:spcPct val="150000"/>
              </a:lnSpc>
            </a:pPr>
            <a:r>
              <a:rPr lang="sr-Cyrl-RS" sz="2800" dirty="0"/>
              <a:t>Хипертиреоидизам</a:t>
            </a:r>
            <a:endParaRPr lang="en-GB" sz="2800" dirty="0"/>
          </a:p>
          <a:p>
            <a:pPr fontAlgn="base">
              <a:lnSpc>
                <a:spcPct val="150000"/>
              </a:lnSpc>
            </a:pPr>
            <a:r>
              <a:rPr lang="sr-Cyrl-RS" sz="2800" dirty="0"/>
              <a:t>Гојазност</a:t>
            </a:r>
            <a:endParaRPr lang="en-GB" sz="2800" dirty="0"/>
          </a:p>
          <a:p>
            <a:pPr fontAlgn="base">
              <a:lnSpc>
                <a:spcPct val="150000"/>
              </a:lnSpc>
            </a:pPr>
            <a:r>
              <a:rPr lang="sr-Cyrl-RS" sz="2800" dirty="0"/>
              <a:t>Сексуална дисфункција</a:t>
            </a:r>
            <a:endParaRPr lang="en-GB" sz="2800" dirty="0"/>
          </a:p>
          <a:p>
            <a:pPr fontAlgn="base">
              <a:lnSpc>
                <a:spcPct val="150000"/>
              </a:lnSpc>
            </a:pPr>
            <a:r>
              <a:rPr lang="sr-Cyrl-RS" sz="2800"/>
              <a:t>Болести </a:t>
            </a:r>
            <a:r>
              <a:rPr lang="sr-Cyrl-RS" sz="2800" dirty="0"/>
              <a:t>зуба и десни</a:t>
            </a:r>
            <a:endParaRPr lang="en-GB" sz="2800" dirty="0"/>
          </a:p>
          <a:p>
            <a:endParaRPr lang="en-GB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IMG_5466.JPG"/>
          <p:cNvPicPr>
            <a:picLocks noChangeAspect="1" noChangeArrowheads="1"/>
          </p:cNvPicPr>
          <p:nvPr/>
        </p:nvPicPr>
        <p:blipFill>
          <a:blip r:embed="rId2" cstate="print"/>
          <a:srcRect l="4396" t="4396" r="4387" b="8233"/>
          <a:stretch>
            <a:fillRect/>
          </a:stretch>
        </p:blipFill>
        <p:spPr bwMode="auto">
          <a:xfrm>
            <a:off x="323528" y="476672"/>
            <a:ext cx="8570311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Microblog: The Methods on How to Reduce Your Stress - Nutrition With Jud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88640"/>
            <a:ext cx="6192688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Повезаност стреса и физичке активности</a:t>
            </a:r>
            <a:endParaRPr lang="en-GB" dirty="0"/>
          </a:p>
        </p:txBody>
      </p:sp>
      <p:pic>
        <p:nvPicPr>
          <p:cNvPr id="8194" name="Picture 2" descr="C:\Users\user\Downloads\IMG_54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789040"/>
            <a:ext cx="7620000" cy="2781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Exercise to Synergize Stress Reduction - The American Institute of Str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58721" cy="51092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Potential stress reducing effects of regular lifestyle physical... |  Download Scientific Diagr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7232154" cy="65855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sr-Cyrl-RS" dirty="0"/>
              <a:t>Стрес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4525963"/>
          </a:xfrm>
        </p:spPr>
        <p:txBody>
          <a:bodyPr>
            <a:normAutofit/>
          </a:bodyPr>
          <a:lstStyle/>
          <a:p>
            <a:r>
              <a:rPr lang="ru-RU" sz="2800" dirty="0"/>
              <a:t>Биолошки одговор на уочену претњу</a:t>
            </a:r>
          </a:p>
          <a:p>
            <a:r>
              <a:rPr lang="sr-Cyrl-RS" sz="2800" dirty="0"/>
              <a:t>Узрокован је хемијским супстанцама и хормонима у организму</a:t>
            </a:r>
            <a:endParaRPr lang="sr-Latn-RS" sz="2800" dirty="0"/>
          </a:p>
          <a:p>
            <a:r>
              <a:rPr lang="ru-RU" sz="2800" dirty="0"/>
              <a:t>Помаже у одговору на одређени проблем, али превише стреса штети здрављу</a:t>
            </a:r>
            <a:endParaRPr lang="en-GB" sz="2800" dirty="0"/>
          </a:p>
        </p:txBody>
      </p:sp>
      <p:pic>
        <p:nvPicPr>
          <p:cNvPr id="24578" name="Picture 2" descr="Stress Symptoms, Signs, and Causes. | Midlands Medexe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4005064"/>
            <a:ext cx="2852936" cy="2852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IMG_5465.PNG"/>
          <p:cNvPicPr>
            <a:picLocks noChangeAspect="1" noChangeArrowheads="1"/>
          </p:cNvPicPr>
          <p:nvPr/>
        </p:nvPicPr>
        <p:blipFill>
          <a:blip r:embed="rId2" cstate="print"/>
          <a:srcRect l="4355" t="15873" r="5211" b="11592"/>
          <a:stretch>
            <a:fillRect/>
          </a:stretch>
        </p:blipFill>
        <p:spPr bwMode="auto">
          <a:xfrm>
            <a:off x="2528952" y="116632"/>
            <a:ext cx="3843248" cy="6669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196752"/>
            <a:ext cx="8964488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800" dirty="0"/>
              <a:t>Прекомерно вежбање се дели на</a:t>
            </a:r>
            <a:r>
              <a:rPr lang="en-GB" sz="2800" dirty="0"/>
              <a:t>: </a:t>
            </a:r>
            <a:endParaRPr lang="sr-Latn-RS" sz="2800" dirty="0"/>
          </a:p>
          <a:p>
            <a:endParaRPr lang="sr-Latn-RS" sz="2800" dirty="0"/>
          </a:p>
          <a:p>
            <a:pPr>
              <a:buFont typeface="Wingdings" pitchFamily="2" charset="2"/>
              <a:buChar char="Ø"/>
            </a:pPr>
            <a:r>
              <a:rPr lang="sr-Latn-RS" sz="2800" dirty="0"/>
              <a:t> </a:t>
            </a:r>
            <a:r>
              <a:rPr lang="en-GB" sz="2800" dirty="0"/>
              <a:t>overreaching</a:t>
            </a:r>
            <a:endParaRPr lang="sr-Latn-RS" sz="2800" dirty="0"/>
          </a:p>
          <a:p>
            <a:pPr>
              <a:buFont typeface="Wingdings" pitchFamily="2" charset="2"/>
              <a:buChar char="Ø"/>
            </a:pPr>
            <a:endParaRPr lang="sr-Latn-RS" sz="2800" dirty="0"/>
          </a:p>
          <a:p>
            <a:pPr>
              <a:buFont typeface="Wingdings" pitchFamily="2" charset="2"/>
              <a:buChar char="Ø"/>
            </a:pPr>
            <a:r>
              <a:rPr lang="sr-Latn-RS" sz="2800" dirty="0"/>
              <a:t> </a:t>
            </a:r>
            <a:r>
              <a:rPr lang="sr-Cyrl-RS" sz="2800" dirty="0"/>
              <a:t>претренираност</a:t>
            </a:r>
            <a:endParaRPr lang="sr-Latn-RS" sz="2800" dirty="0"/>
          </a:p>
          <a:p>
            <a:endParaRPr lang="sr-Latn-RS" sz="2400" dirty="0"/>
          </a:p>
          <a:p>
            <a:endParaRPr lang="sr-Latn-RS" sz="2400" dirty="0"/>
          </a:p>
          <a:p>
            <a:endParaRPr lang="en-GB" sz="2400" dirty="0"/>
          </a:p>
        </p:txBody>
      </p:sp>
      <p:pic>
        <p:nvPicPr>
          <p:cNvPr id="4102" name="Picture 6" descr="Athletic Overtraining: Causes &amp; Treatment | Sports Injury Doct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573016"/>
            <a:ext cx="4609201" cy="3068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>
            <a:normAutofit/>
          </a:bodyPr>
          <a:lstStyle/>
          <a:p>
            <a:r>
              <a:rPr lang="en-GB" dirty="0"/>
              <a:t>Overreaching </a:t>
            </a:r>
            <a:r>
              <a:rPr lang="sr-Latn-RS" dirty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217443"/>
          </a:xfrm>
        </p:spPr>
        <p:txBody>
          <a:bodyPr>
            <a:normAutofit/>
          </a:bodyPr>
          <a:lstStyle/>
          <a:p>
            <a:r>
              <a:rPr lang="ru-RU" sz="2800" dirty="0"/>
              <a:t>бол у мишићима изнад оног што обично доживљавате када се не опоравите у довољној мери између тренинга</a:t>
            </a:r>
            <a:endParaRPr lang="sr-Latn-RS" sz="2800" dirty="0"/>
          </a:p>
          <a:p>
            <a:r>
              <a:rPr lang="sr-Cyrl-RS" sz="2800" dirty="0"/>
              <a:t>обично се јавља након неколико узастопних  дана интензивног тренажног процеса и резултује осећајем исцрпљености</a:t>
            </a:r>
            <a:endParaRPr lang="sr-Latn-RS" sz="2800" dirty="0"/>
          </a:p>
          <a:p>
            <a:r>
              <a:rPr lang="sr-Latn-RS" sz="2800" dirty="0"/>
              <a:t> </a:t>
            </a:r>
            <a:r>
              <a:rPr lang="sr-Cyrl-RS" sz="2800" dirty="0"/>
              <a:t>симптоми </a:t>
            </a:r>
            <a:r>
              <a:rPr lang="en-GB" sz="2800" i="1" dirty="0"/>
              <a:t>overreaching</a:t>
            </a:r>
            <a:r>
              <a:rPr lang="sr-Cyrl-RS" sz="2800" i="1" dirty="0"/>
              <a:t>-а</a:t>
            </a:r>
            <a:r>
              <a:rPr lang="en-GB" sz="2800" dirty="0"/>
              <a:t> </a:t>
            </a:r>
            <a:r>
              <a:rPr lang="sr-Cyrl-RS" sz="2800" dirty="0"/>
              <a:t>могу проћи уз адекватно одмарање</a:t>
            </a:r>
            <a:endParaRPr lang="sr-Latn-RS" sz="2800" dirty="0"/>
          </a:p>
          <a:p>
            <a:endParaRPr lang="en-GB" sz="2800" dirty="0"/>
          </a:p>
        </p:txBody>
      </p:sp>
      <p:pic>
        <p:nvPicPr>
          <p:cNvPr id="4" name="Picture 4" descr="Overreaching vs Over training: How They Affect Your Body and Fitness  Journey - Bodycrafte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321" y="4125556"/>
            <a:ext cx="4857679" cy="27324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sr-Cyrl-RS" dirty="0"/>
              <a:t>Претренираност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4525963"/>
          </a:xfrm>
        </p:spPr>
        <p:txBody>
          <a:bodyPr>
            <a:normAutofit/>
          </a:bodyPr>
          <a:lstStyle/>
          <a:p>
            <a:pPr fontAlgn="base"/>
            <a:r>
              <a:rPr lang="ru-RU" sz="2800" dirty="0"/>
              <a:t>Настаје се када особа</a:t>
            </a:r>
            <a:r>
              <a:rPr lang="en-US" sz="2800"/>
              <a:t> </a:t>
            </a:r>
            <a:r>
              <a:rPr lang="ru-RU" sz="2800"/>
              <a:t>игнорише </a:t>
            </a:r>
            <a:r>
              <a:rPr lang="ru-RU" sz="2800" dirty="0"/>
              <a:t>знаке претераног напора и настави да тренира. </a:t>
            </a:r>
          </a:p>
          <a:p>
            <a:pPr fontAlgn="base"/>
            <a:r>
              <a:rPr lang="ru-RU" sz="2800" dirty="0"/>
              <a:t>Многи спортисти верују да лоше резултате могу да превазиђу још тежим тренингом, што само додатно штети телу.</a:t>
            </a:r>
            <a:endParaRPr lang="en-GB" sz="2800" dirty="0"/>
          </a:p>
          <a:p>
            <a:pPr fontAlgn="base"/>
            <a:r>
              <a:rPr lang="sr-Cyrl-RS" sz="2800" dirty="0"/>
              <a:t>Потпуни опоравак је тежак и захтева више недеља и месеци. </a:t>
            </a:r>
            <a:endParaRPr lang="en-GB" sz="2800" dirty="0"/>
          </a:p>
        </p:txBody>
      </p:sp>
      <p:pic>
        <p:nvPicPr>
          <p:cNvPr id="4" name="Picture 4" descr="Overreaching vs Over training: How They Affect Your Body and Fitness  Journey - Bodycrafte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2185" y="4392488"/>
            <a:ext cx="4431815" cy="24928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sr-Cyrl-RS" dirty="0"/>
              <a:t>Симптоми претренираности</a:t>
            </a:r>
            <a:endParaRPr lang="en-GB" dirty="0"/>
          </a:p>
        </p:txBody>
      </p:sp>
      <p:pic>
        <p:nvPicPr>
          <p:cNvPr id="1028" name="Picture 4" descr="Symptoms of Overtraining – Metrifit Ready to Perform"/>
          <p:cNvPicPr>
            <a:picLocks noChangeAspect="1" noChangeArrowheads="1"/>
          </p:cNvPicPr>
          <p:nvPr/>
        </p:nvPicPr>
        <p:blipFill>
          <a:blip r:embed="rId2" cstate="print"/>
          <a:srcRect t="8470" b="9211"/>
          <a:stretch>
            <a:fillRect/>
          </a:stretch>
        </p:blipFill>
        <p:spPr bwMode="auto">
          <a:xfrm>
            <a:off x="0" y="1556792"/>
            <a:ext cx="9144000" cy="4202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4525963"/>
          </a:xfrm>
        </p:spPr>
        <p:txBody>
          <a:bodyPr>
            <a:normAutofit fontScale="92500" lnSpcReduction="20000"/>
          </a:bodyPr>
          <a:lstStyle/>
          <a:p>
            <a:pPr fontAlgn="base">
              <a:buNone/>
            </a:pPr>
            <a:r>
              <a:rPr lang="sr-Latn-RS" sz="2800" b="1" dirty="0"/>
              <a:t>	</a:t>
            </a:r>
            <a:r>
              <a:rPr lang="ru-RU" sz="2800" b="1" dirty="0"/>
              <a:t> </a:t>
            </a:r>
            <a:r>
              <a:rPr lang="ru-RU" sz="3000" b="1" dirty="0"/>
              <a:t>Знаци претренираности у вези са тренингом</a:t>
            </a:r>
          </a:p>
          <a:p>
            <a:pPr fontAlgn="base">
              <a:buNone/>
            </a:pPr>
            <a:endParaRPr lang="en-GB" sz="3000" b="1" dirty="0"/>
          </a:p>
          <a:p>
            <a:pPr fontAlgn="base"/>
            <a:r>
              <a:rPr lang="ru-RU" sz="3000" dirty="0"/>
              <a:t>Неуобичајена бол у мишићима након тренинга, који се наставља са наставком тренинга</a:t>
            </a:r>
          </a:p>
          <a:p>
            <a:pPr fontAlgn="base"/>
            <a:r>
              <a:rPr lang="ru-RU" sz="3000" dirty="0"/>
              <a:t>Немогућност да се тренира или такмичи на нивоу којим је претходно достигнут</a:t>
            </a:r>
          </a:p>
          <a:p>
            <a:pPr fontAlgn="base"/>
            <a:r>
              <a:rPr lang="sr-Cyrl-RS" sz="3000" dirty="0"/>
              <a:t>Осећај </a:t>
            </a:r>
            <a:r>
              <a:rPr lang="en-GB" sz="3000" dirty="0"/>
              <a:t>“</a:t>
            </a:r>
            <a:r>
              <a:rPr lang="sr-Cyrl-RS" sz="3000" dirty="0"/>
              <a:t>тешких</a:t>
            </a:r>
            <a:r>
              <a:rPr lang="en-GB" sz="3000" dirty="0"/>
              <a:t>" </a:t>
            </a:r>
            <a:r>
              <a:rPr lang="sr-Cyrl-RS" sz="3000" dirty="0"/>
              <a:t>ногу и болови у ногама</a:t>
            </a:r>
            <a:r>
              <a:rPr lang="en-GB" sz="3000" dirty="0"/>
              <a:t>, </a:t>
            </a:r>
            <a:r>
              <a:rPr lang="sr-Cyrl-RS" sz="3000" dirty="0"/>
              <a:t>чак и при вежбама мањег интензитета</a:t>
            </a:r>
            <a:endParaRPr lang="en-GB" sz="3000" dirty="0"/>
          </a:p>
          <a:p>
            <a:pPr fontAlgn="base"/>
            <a:r>
              <a:rPr lang="sr-Cyrl-RS" sz="3000" dirty="0"/>
              <a:t>Отежан опоравак након тренинга</a:t>
            </a:r>
            <a:endParaRPr lang="en-GB" sz="3000" dirty="0"/>
          </a:p>
          <a:p>
            <a:pPr fontAlgn="base"/>
            <a:r>
              <a:rPr lang="sr-Cyrl-RS" sz="3000" dirty="0"/>
              <a:t>Физичке перфромансе стагнирају или опадају</a:t>
            </a:r>
            <a:endParaRPr lang="en-GB" sz="3000" dirty="0"/>
          </a:p>
          <a:p>
            <a:pPr fontAlgn="base"/>
            <a:r>
              <a:rPr lang="ru-RU" sz="3000" dirty="0"/>
              <a:t>Мисли о прескакању или прекиду кратких тренинга</a:t>
            </a:r>
            <a:endParaRPr lang="en-GB" sz="3000" dirty="0"/>
          </a:p>
          <a:p>
            <a:endParaRPr lang="en-GB" sz="2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6220" y="980728"/>
            <a:ext cx="9278739" cy="4525963"/>
          </a:xfrm>
        </p:spPr>
        <p:txBody>
          <a:bodyPr>
            <a:normAutofit fontScale="25000" lnSpcReduction="20000"/>
          </a:bodyPr>
          <a:lstStyle/>
          <a:p>
            <a:pPr fontAlgn="base">
              <a:buNone/>
            </a:pPr>
            <a:r>
              <a:rPr lang="sr-Latn-RS" b="1" dirty="0"/>
              <a:t>	</a:t>
            </a:r>
            <a:r>
              <a:rPr lang="ru-RU" sz="11200" b="1" dirty="0"/>
              <a:t>Знаци претренираности у вези са животним стилом</a:t>
            </a:r>
          </a:p>
          <a:p>
            <a:pPr fontAlgn="base">
              <a:buNone/>
            </a:pPr>
            <a:endParaRPr lang="en-GB" sz="11200" b="1" dirty="0"/>
          </a:p>
          <a:p>
            <a:pPr fontAlgn="base">
              <a:lnSpc>
                <a:spcPct val="120000"/>
              </a:lnSpc>
            </a:pPr>
            <a:r>
              <a:rPr lang="sr-Cyrl-RS" sz="11200" dirty="0"/>
              <a:t>Продужени умор</a:t>
            </a:r>
            <a:endParaRPr lang="en-GB" sz="11200" dirty="0"/>
          </a:p>
          <a:p>
            <a:pPr fontAlgn="base">
              <a:lnSpc>
                <a:spcPct val="120000"/>
              </a:lnSpc>
            </a:pPr>
            <a:r>
              <a:rPr lang="sr-Cyrl-RS" sz="11200" dirty="0"/>
              <a:t>Повећана напетост, депресија, бес, конфузија</a:t>
            </a:r>
            <a:endParaRPr lang="en-GB" sz="11200" dirty="0"/>
          </a:p>
          <a:p>
            <a:pPr fontAlgn="base">
              <a:lnSpc>
                <a:spcPct val="120000"/>
              </a:lnSpc>
            </a:pPr>
            <a:r>
              <a:rPr lang="sr-Cyrl-RS" sz="11200" dirty="0"/>
              <a:t>Немогућност опуштања</a:t>
            </a:r>
            <a:endParaRPr lang="en-GB" sz="11200" dirty="0"/>
          </a:p>
          <a:p>
            <a:pPr fontAlgn="base">
              <a:lnSpc>
                <a:spcPct val="120000"/>
              </a:lnSpc>
            </a:pPr>
            <a:r>
              <a:rPr lang="sr-Cyrl-RS" sz="11200" dirty="0"/>
              <a:t>Порблеми са спавањем</a:t>
            </a:r>
            <a:endParaRPr lang="en-GB" sz="11200" dirty="0"/>
          </a:p>
          <a:p>
            <a:pPr fontAlgn="base">
              <a:lnSpc>
                <a:spcPct val="120000"/>
              </a:lnSpc>
            </a:pPr>
            <a:r>
              <a:rPr lang="sr-Cyrl-RS" sz="11200" dirty="0"/>
              <a:t>Недостатак енергије</a:t>
            </a:r>
            <a:r>
              <a:rPr lang="en-GB" sz="11200" dirty="0"/>
              <a:t>, </a:t>
            </a:r>
            <a:r>
              <a:rPr lang="sr-Cyrl-RS" sz="11200" dirty="0"/>
              <a:t>смањење мотивације</a:t>
            </a:r>
            <a:r>
              <a:rPr lang="en-GB" sz="11200" dirty="0"/>
              <a:t>, </a:t>
            </a:r>
            <a:r>
              <a:rPr lang="sr-Cyrl-RS" sz="11200" dirty="0"/>
              <a:t>нерасположење</a:t>
            </a:r>
            <a:endParaRPr lang="en-GB" sz="11200" dirty="0"/>
          </a:p>
          <a:p>
            <a:pPr fontAlgn="base">
              <a:lnSpc>
                <a:spcPct val="120000"/>
              </a:lnSpc>
            </a:pPr>
            <a:r>
              <a:rPr lang="ru-RU" sz="11200" dirty="0"/>
              <a:t>Изостанак осећаја радост због ствари које су раније биле пријатне и извор задовољства</a:t>
            </a:r>
          </a:p>
          <a:p>
            <a:pPr fontAlgn="base">
              <a:lnSpc>
                <a:spcPct val="120000"/>
              </a:lnSpc>
            </a:pPr>
            <a:endParaRPr lang="en-GB" sz="51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568952" cy="4525963"/>
          </a:xfrm>
        </p:spPr>
        <p:txBody>
          <a:bodyPr/>
          <a:lstStyle/>
          <a:p>
            <a:pPr fontAlgn="base">
              <a:buNone/>
            </a:pPr>
            <a:r>
              <a:rPr lang="sr-Latn-RS" b="1" dirty="0"/>
              <a:t>	</a:t>
            </a:r>
            <a:r>
              <a:rPr lang="ru-RU" sz="2800" b="1" dirty="0"/>
              <a:t>Знаци претренираности у вези са здрављем</a:t>
            </a:r>
          </a:p>
          <a:p>
            <a:pPr fontAlgn="base">
              <a:buNone/>
            </a:pPr>
            <a:endParaRPr lang="en-GB" sz="2800" b="1" dirty="0"/>
          </a:p>
          <a:p>
            <a:pPr fontAlgn="base"/>
            <a:r>
              <a:rPr lang="sr-Cyrl-RS" sz="2800" dirty="0"/>
              <a:t>Учестале инфекције</a:t>
            </a:r>
            <a:endParaRPr lang="en-GB" sz="2800" dirty="0"/>
          </a:p>
          <a:p>
            <a:pPr fontAlgn="base"/>
            <a:r>
              <a:rPr lang="sr-Cyrl-RS" sz="2800" dirty="0"/>
              <a:t>Повишен артерисјки притисак и пулс током мировања</a:t>
            </a:r>
            <a:endParaRPr lang="en-GB" sz="2800" dirty="0"/>
          </a:p>
          <a:p>
            <a:pPr fontAlgn="base"/>
            <a:r>
              <a:rPr lang="sr-Cyrl-RS" sz="2800" dirty="0"/>
              <a:t>Неправилности менструалног циклуса</a:t>
            </a:r>
            <a:endParaRPr lang="en-GB" sz="2800" dirty="0"/>
          </a:p>
          <a:p>
            <a:pPr fontAlgn="base"/>
            <a:r>
              <a:rPr lang="sr-Cyrl-RS" sz="2800" dirty="0"/>
              <a:t>Губитак тежине и апетита</a:t>
            </a:r>
            <a:endParaRPr lang="en-GB" sz="2800" dirty="0"/>
          </a:p>
          <a:p>
            <a:pPr fontAlgn="base"/>
            <a:r>
              <a:rPr lang="sr-Cyrl-RS" sz="2800" dirty="0"/>
              <a:t>Констипација, дијареја</a:t>
            </a:r>
            <a:endParaRPr lang="en-GB" sz="2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48680"/>
            <a:ext cx="3707904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sr-Latn-RS" dirty="0"/>
              <a:t>	</a:t>
            </a:r>
            <a:r>
              <a:rPr lang="sr-Cyrl-RS" dirty="0"/>
              <a:t>Опоравак од претренираности подразумева</a:t>
            </a:r>
            <a:r>
              <a:rPr lang="en-GB" dirty="0"/>
              <a:t>:</a:t>
            </a:r>
            <a:endParaRPr lang="sr-Cyrl-RS" dirty="0"/>
          </a:p>
          <a:p>
            <a:pPr>
              <a:buNone/>
            </a:pPr>
            <a:endParaRPr lang="sr-Latn-RS" dirty="0"/>
          </a:p>
          <a:p>
            <a:pPr fontAlgn="base"/>
            <a:r>
              <a:rPr lang="sr-Cyrl-RS" dirty="0"/>
              <a:t>Одмарање</a:t>
            </a:r>
            <a:endParaRPr lang="en-GB" dirty="0"/>
          </a:p>
          <a:p>
            <a:pPr fontAlgn="base"/>
            <a:r>
              <a:rPr lang="sr-Cyrl-RS" dirty="0"/>
              <a:t>Адекватну исхрану</a:t>
            </a:r>
            <a:endParaRPr lang="en-GB" dirty="0"/>
          </a:p>
          <a:p>
            <a:pPr fontAlgn="base"/>
            <a:r>
              <a:rPr lang="sr-Cyrl-RS" dirty="0"/>
              <a:t>Ментално здравље</a:t>
            </a:r>
            <a:endParaRPr lang="en-GB" dirty="0"/>
          </a:p>
          <a:p>
            <a:pPr fontAlgn="base"/>
            <a:r>
              <a:rPr lang="sr-Cyrl-RS" dirty="0"/>
              <a:t>Постепени повратак физичким активностима</a:t>
            </a:r>
            <a:endParaRPr lang="en-GB" dirty="0"/>
          </a:p>
          <a:p>
            <a:pPr>
              <a:buNone/>
            </a:pPr>
            <a:endParaRPr lang="en-GB" dirty="0"/>
          </a:p>
        </p:txBody>
      </p:sp>
      <p:sp>
        <p:nvSpPr>
          <p:cNvPr id="47108" name="AutoShape 4" descr="13-solutions-to-overtrainin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7113" name="Picture 9" descr="C:\Users\user\Desktop\13-solutions-to-overtraining.jpg"/>
          <p:cNvPicPr>
            <a:picLocks noChangeAspect="1" noChangeArrowheads="1"/>
          </p:cNvPicPr>
          <p:nvPr/>
        </p:nvPicPr>
        <p:blipFill>
          <a:blip r:embed="rId2" cstate="print"/>
          <a:srcRect t="4054" b="4054"/>
          <a:stretch>
            <a:fillRect/>
          </a:stretch>
        </p:blipFill>
        <p:spPr bwMode="auto">
          <a:xfrm>
            <a:off x="3731391" y="908720"/>
            <a:ext cx="5412609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36712"/>
          </a:xfrm>
        </p:spPr>
        <p:txBody>
          <a:bodyPr/>
          <a:lstStyle/>
          <a:p>
            <a:r>
              <a:rPr lang="sr-Cyrl-RS" dirty="0"/>
              <a:t>Стрес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6156176" cy="4525963"/>
          </a:xfrm>
        </p:spPr>
        <p:txBody>
          <a:bodyPr>
            <a:noAutofit/>
          </a:bodyPr>
          <a:lstStyle/>
          <a:p>
            <a:r>
              <a:rPr lang="sr-Cyrl-RS" sz="2400" dirty="0"/>
              <a:t>Дефинише се као било која промена узрокована физичким, психичким, емоционалним или психолошким напорима</a:t>
            </a:r>
            <a:endParaRPr lang="sr-Latn-RS" sz="2400" dirty="0"/>
          </a:p>
          <a:p>
            <a:r>
              <a:rPr lang="ru-RU" sz="2400" dirty="0"/>
              <a:t>Одговор тела на све што захтева пажњу или акцију</a:t>
            </a:r>
            <a:endParaRPr lang="sr-Latn-RS" sz="2400" dirty="0"/>
          </a:p>
          <a:p>
            <a:r>
              <a:rPr lang="ru-RU" sz="2400" dirty="0"/>
              <a:t>Свако доживљава стрес у одређеној мери. Начин на који реагујете на стрес чини велику разлику у општем функицонисању.</a:t>
            </a:r>
          </a:p>
          <a:p>
            <a:r>
              <a:rPr lang="ru-RU" sz="2400" dirty="0"/>
              <a:t>Важно је јасно разумети како стрес утиче на физичко и ментално здравље, и препознати како ментално и физичко здравље утичу на ниво стреса. </a:t>
            </a:r>
            <a:endParaRPr lang="en-GB" sz="2400" dirty="0"/>
          </a:p>
        </p:txBody>
      </p:sp>
      <p:pic>
        <p:nvPicPr>
          <p:cNvPr id="21506" name="Picture 2" descr="This Is Your Skin on Stress - The New York Tim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1492" y="1124744"/>
            <a:ext cx="2932508" cy="31475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>
            <a:normAutofit/>
          </a:bodyPr>
          <a:lstStyle/>
          <a:p>
            <a:r>
              <a:rPr lang="sr-Cyrl-RS" dirty="0"/>
              <a:t>Узроци стреса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4525963"/>
          </a:xfrm>
        </p:spPr>
        <p:txBody>
          <a:bodyPr>
            <a:noAutofit/>
          </a:bodyPr>
          <a:lstStyle/>
          <a:p>
            <a:pPr fontAlgn="base"/>
            <a:r>
              <a:rPr lang="sr-Cyrl-RS" sz="2400" dirty="0"/>
              <a:t>Неки извори стреса су у вези са послом, финансијама, партнерским односима, родитељством, свакодневним непријатностима..</a:t>
            </a:r>
            <a:r>
              <a:rPr lang="sr-Latn-RS" sz="2400" dirty="0"/>
              <a:t>.</a:t>
            </a:r>
          </a:p>
          <a:p>
            <a:pPr fontAlgn="base"/>
            <a:r>
              <a:rPr lang="sr-Cyrl-RS" sz="2400" dirty="0"/>
              <a:t>Стрес </a:t>
            </a:r>
            <a:r>
              <a:rPr lang="ru-RU" sz="2400" dirty="0"/>
              <a:t>може изазвати реакцију тела на уочену претњу или опасност</a:t>
            </a:r>
            <a:r>
              <a:rPr lang="en-GB" sz="2400" dirty="0"/>
              <a:t>,  </a:t>
            </a:r>
            <a:r>
              <a:rPr lang="en-GB" sz="2400" b="1" i="1" dirty="0"/>
              <a:t>fight-or-flight </a:t>
            </a:r>
            <a:r>
              <a:rPr lang="sr-Cyrl-RS" sz="2400" dirty="0"/>
              <a:t>одговор</a:t>
            </a:r>
            <a:r>
              <a:rPr lang="sr-Cyrl-RS" sz="2400" b="1" dirty="0"/>
              <a:t> </a:t>
            </a:r>
            <a:r>
              <a:rPr lang="sr-Latn-RS" sz="2400" dirty="0"/>
              <a:t>(</a:t>
            </a:r>
            <a:r>
              <a:rPr lang="sr-Cyrl-RS" sz="2400" dirty="0"/>
              <a:t>повећано отпуштање адреналина и кортизола</a:t>
            </a:r>
            <a:r>
              <a:rPr lang="sr-Latn-RS" sz="2400" dirty="0"/>
              <a:t>)</a:t>
            </a:r>
            <a:r>
              <a:rPr lang="en-GB" sz="2400" dirty="0"/>
              <a:t>. </a:t>
            </a:r>
            <a:r>
              <a:rPr lang="sr-Cyrl-RS" sz="2400" dirty="0"/>
              <a:t>Убрзава се рад срца, успорава варење, крв се усмерава у велике групе  мишића, тело добија додатну енергију и снагу за борбу.</a:t>
            </a:r>
            <a:endParaRPr lang="sr-Latn-RS" sz="2400" dirty="0"/>
          </a:p>
          <a:p>
            <a:pPr fontAlgn="base"/>
            <a:r>
              <a:rPr lang="sr-Cyrl-RS" sz="2400" dirty="0"/>
              <a:t>Када се стресогени фактор уклони, сви системи се враћају на нормално функионисање (када опасност није присутна).</a:t>
            </a:r>
            <a:endParaRPr lang="sr-Latn-RS" sz="2400" dirty="0"/>
          </a:p>
          <a:p>
            <a:pPr fontAlgn="base"/>
            <a:endParaRPr lang="en-GB" sz="2400" dirty="0"/>
          </a:p>
          <a:p>
            <a:endParaRPr lang="en-GB" sz="2400" dirty="0"/>
          </a:p>
        </p:txBody>
      </p:sp>
      <p:pic>
        <p:nvPicPr>
          <p:cNvPr id="15362" name="Picture 2" descr="What is Fight-or-Flight Response | Explained in 2 min - YouTube"/>
          <p:cNvPicPr>
            <a:picLocks noChangeAspect="1" noChangeArrowheads="1"/>
          </p:cNvPicPr>
          <p:nvPr/>
        </p:nvPicPr>
        <p:blipFill>
          <a:blip r:embed="rId2" cstate="print"/>
          <a:srcRect l="-12600" t="27000" r="-13398" b="-28787"/>
          <a:stretch>
            <a:fillRect/>
          </a:stretch>
        </p:blipFill>
        <p:spPr bwMode="auto">
          <a:xfrm>
            <a:off x="2411760" y="5085184"/>
            <a:ext cx="4396255" cy="1988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4525963"/>
          </a:xfrm>
        </p:spPr>
        <p:txBody>
          <a:bodyPr>
            <a:noAutofit/>
          </a:bodyPr>
          <a:lstStyle/>
          <a:p>
            <a:pPr fontAlgn="base"/>
            <a:r>
              <a:rPr lang="sr-Cyrl-RS" sz="2400" dirty="0"/>
              <a:t>Током хроничног стреса, одговор по типу релаксације се не дешава у довољној мери и особа је у сталном страху и стању </a:t>
            </a:r>
            <a:r>
              <a:rPr lang="en-GB" sz="2400" i="1" dirty="0"/>
              <a:t>fight-or-flight</a:t>
            </a:r>
            <a:r>
              <a:rPr lang="sr-Cyrl-RS" sz="2400" dirty="0"/>
              <a:t> што може да доведе до озбиљног нарушавања здравља</a:t>
            </a:r>
            <a:r>
              <a:rPr lang="en-GB" sz="2400" dirty="0"/>
              <a:t>.</a:t>
            </a:r>
            <a:endParaRPr lang="sr-Latn-RS" sz="2400" dirty="0"/>
          </a:p>
          <a:p>
            <a:pPr fontAlgn="base"/>
            <a:r>
              <a:rPr lang="sr-Cyrl-RS" sz="2400" dirty="0"/>
              <a:t>Стрес, такође, може да узрокује лоше навике које негативно афектирају здравље </a:t>
            </a:r>
            <a:r>
              <a:rPr lang="sr-Latn-RS" sz="2400" dirty="0"/>
              <a:t>(</a:t>
            </a:r>
            <a:r>
              <a:rPr lang="sr-Cyrl-RS" sz="2400" dirty="0"/>
              <a:t>преједање, конзумирање цигарета, алкохола...)</a:t>
            </a:r>
            <a:r>
              <a:rPr lang="en-GB" sz="2400" dirty="0"/>
              <a:t>. </a:t>
            </a:r>
          </a:p>
          <a:p>
            <a:endParaRPr lang="en-GB" sz="2400" dirty="0"/>
          </a:p>
        </p:txBody>
      </p:sp>
      <p:pic>
        <p:nvPicPr>
          <p:cNvPr id="38914" name="Picture 2" descr="What Causes Stress? - Living In Well Being"/>
          <p:cNvPicPr>
            <a:picLocks noChangeAspect="1" noChangeArrowheads="1"/>
          </p:cNvPicPr>
          <p:nvPr/>
        </p:nvPicPr>
        <p:blipFill>
          <a:blip r:embed="rId2" cstate="print"/>
          <a:srcRect b="8957"/>
          <a:stretch>
            <a:fillRect/>
          </a:stretch>
        </p:blipFill>
        <p:spPr bwMode="auto">
          <a:xfrm>
            <a:off x="2267744" y="3356992"/>
            <a:ext cx="5220072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sr-Cyrl-RS" dirty="0"/>
              <a:t>Врсте стреса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4525963"/>
          </a:xfrm>
        </p:spPr>
        <p:txBody>
          <a:bodyPr>
            <a:noAutofit/>
          </a:bodyPr>
          <a:lstStyle/>
          <a:p>
            <a:pPr fontAlgn="base">
              <a:buNone/>
            </a:pPr>
            <a:r>
              <a:rPr lang="sr-Latn-RS" sz="2500" dirty="0"/>
              <a:t>	</a:t>
            </a:r>
            <a:r>
              <a:rPr lang="sr-Cyrl-RS" sz="2500" dirty="0"/>
              <a:t>Није свака врста стреса негативна и опасна по здравље. Класификација стреса подразумева поделу на</a:t>
            </a:r>
            <a:r>
              <a:rPr lang="en-GB" sz="2500" dirty="0"/>
              <a:t>:</a:t>
            </a:r>
          </a:p>
          <a:p>
            <a:pPr fontAlgn="base"/>
            <a:r>
              <a:rPr lang="sr-Cyrl-RS" sz="2500" b="1" dirty="0"/>
              <a:t>Акутни стрес</a:t>
            </a:r>
            <a:r>
              <a:rPr lang="en-GB" sz="2500" dirty="0"/>
              <a:t>: </a:t>
            </a:r>
            <a:r>
              <a:rPr lang="ru-RU" sz="2500" dirty="0"/>
              <a:t>веома краткорочни тип стреса који може бити позитиван или узнемирујући (најчешће срећемо у свакодневном животу)</a:t>
            </a:r>
            <a:endParaRPr lang="en-GB" sz="2500" dirty="0"/>
          </a:p>
          <a:p>
            <a:pPr fontAlgn="base"/>
            <a:r>
              <a:rPr lang="sr-Cyrl-RS" sz="2500" b="1" dirty="0"/>
              <a:t>Хронични стрес</a:t>
            </a:r>
            <a:r>
              <a:rPr lang="en-GB" sz="2500" dirty="0"/>
              <a:t>: </a:t>
            </a:r>
            <a:r>
              <a:rPr lang="ru-RU" sz="2500" dirty="0"/>
              <a:t>стрес који се чини непролазним и неизбежним (стреса због лошег брака или изузетно напорног посла); може да потиче и од трауматских искустава из детињства. </a:t>
            </a:r>
            <a:endParaRPr lang="en-GB" sz="2500" dirty="0"/>
          </a:p>
        </p:txBody>
      </p:sp>
      <p:pic>
        <p:nvPicPr>
          <p:cNvPr id="4" name="Picture 2" descr="C:\Users\user\Downloads\IMG_5467.PNG"/>
          <p:cNvPicPr>
            <a:picLocks noChangeAspect="1" noChangeArrowheads="1"/>
          </p:cNvPicPr>
          <p:nvPr/>
        </p:nvPicPr>
        <p:blipFill>
          <a:blip r:embed="rId2" cstate="print"/>
          <a:srcRect t="10569"/>
          <a:stretch>
            <a:fillRect/>
          </a:stretch>
        </p:blipFill>
        <p:spPr bwMode="auto">
          <a:xfrm>
            <a:off x="3347864" y="4176464"/>
            <a:ext cx="5364088" cy="24928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IMG_5468.JPG"/>
          <p:cNvPicPr>
            <a:picLocks noChangeAspect="1" noChangeArrowheads="1"/>
          </p:cNvPicPr>
          <p:nvPr/>
        </p:nvPicPr>
        <p:blipFill>
          <a:blip r:embed="rId2" cstate="print"/>
          <a:srcRect b="6656"/>
          <a:stretch>
            <a:fillRect/>
          </a:stretch>
        </p:blipFill>
        <p:spPr bwMode="auto">
          <a:xfrm>
            <a:off x="1259632" y="0"/>
            <a:ext cx="6711429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4525963"/>
          </a:xfrm>
        </p:spPr>
        <p:txBody>
          <a:bodyPr>
            <a:noAutofit/>
          </a:bodyPr>
          <a:lstStyle/>
          <a:p>
            <a:pPr fontAlgn="base"/>
            <a:r>
              <a:rPr lang="sr-Cyrl-RS" sz="2500" b="1" dirty="0"/>
              <a:t>Епизодични акутни стрес</a:t>
            </a:r>
            <a:r>
              <a:rPr lang="en-GB" sz="2500" dirty="0"/>
              <a:t>: </a:t>
            </a:r>
            <a:r>
              <a:rPr lang="sr-Cyrl-RS" sz="2500" dirty="0"/>
              <a:t>акутни стрес који може постати начин живота (</a:t>
            </a:r>
            <a:r>
              <a:rPr lang="ru-RU" sz="2500" dirty="0"/>
              <a:t>чести акутни догађаји попут стреса на послу и рокова које морате испунити</a:t>
            </a:r>
            <a:r>
              <a:rPr lang="sr-Cyrl-RS" sz="2500" dirty="0"/>
              <a:t>)</a:t>
            </a:r>
            <a:r>
              <a:rPr lang="en-GB" sz="2500" dirty="0"/>
              <a:t>.</a:t>
            </a:r>
            <a:endParaRPr lang="sr-Latn-RS" sz="2500" dirty="0"/>
          </a:p>
          <a:p>
            <a:pPr fontAlgn="base"/>
            <a:r>
              <a:rPr lang="sr-Cyrl-RS" sz="2500" b="1" dirty="0"/>
              <a:t>Еустрес</a:t>
            </a:r>
            <a:r>
              <a:rPr lang="en-GB" sz="2500" dirty="0"/>
              <a:t>: </a:t>
            </a:r>
            <a:r>
              <a:rPr lang="sr-Cyrl-RS" sz="2500" dirty="0"/>
              <a:t>забаван и узбудљив, познат као позитиван стрес који представља извор енергије и задовољства</a:t>
            </a:r>
            <a:r>
              <a:rPr lang="sr-Latn-RS" sz="2500" dirty="0"/>
              <a:t>,</a:t>
            </a:r>
            <a:r>
              <a:rPr lang="en-GB" sz="2500" dirty="0"/>
              <a:t> </a:t>
            </a:r>
            <a:r>
              <a:rPr lang="sr-Cyrl-RS" sz="2500" dirty="0"/>
              <a:t>удружен је са повећаним лучењем адреналина </a:t>
            </a:r>
            <a:r>
              <a:rPr lang="sr-Latn-RS" sz="2500" dirty="0"/>
              <a:t>(</a:t>
            </a:r>
            <a:r>
              <a:rPr lang="sr-Cyrl-RS" sz="2500" dirty="0"/>
              <a:t>током достизања циља на крају трке или скијања</a:t>
            </a:r>
            <a:r>
              <a:rPr lang="sr-Latn-RS" sz="2500" dirty="0"/>
              <a:t>)</a:t>
            </a:r>
            <a:r>
              <a:rPr lang="en-GB" sz="2500" dirty="0"/>
              <a:t>. </a:t>
            </a:r>
          </a:p>
          <a:p>
            <a:endParaRPr lang="en-GB" sz="2500" dirty="0"/>
          </a:p>
        </p:txBody>
      </p:sp>
      <p:pic>
        <p:nvPicPr>
          <p:cNvPr id="4" name="Picture 2" descr="C:\Users\user\Downloads\IMG_5467.PNG"/>
          <p:cNvPicPr>
            <a:picLocks noChangeAspect="1" noChangeArrowheads="1"/>
          </p:cNvPicPr>
          <p:nvPr/>
        </p:nvPicPr>
        <p:blipFill>
          <a:blip r:embed="rId2" cstate="print"/>
          <a:srcRect t="10333"/>
          <a:stretch>
            <a:fillRect/>
          </a:stretch>
        </p:blipFill>
        <p:spPr bwMode="auto">
          <a:xfrm>
            <a:off x="3419872" y="3861048"/>
            <a:ext cx="5364088" cy="24994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sr-Cyrl-RS" dirty="0"/>
              <a:t>Знаци стреса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525963"/>
          </a:xfrm>
        </p:spPr>
        <p:txBody>
          <a:bodyPr>
            <a:normAutofit/>
          </a:bodyPr>
          <a:lstStyle/>
          <a:p>
            <a:pPr fontAlgn="base"/>
            <a:r>
              <a:rPr lang="sr-Cyrl-RS" sz="2800" dirty="0"/>
              <a:t>Стрес може бит краткотрајни и дуготрајни</a:t>
            </a:r>
            <a:endParaRPr lang="sr-Latn-RS" sz="2800" dirty="0"/>
          </a:p>
          <a:p>
            <a:pPr fontAlgn="base"/>
            <a:r>
              <a:rPr lang="sr-Cyrl-RS" sz="2800" dirty="0"/>
              <a:t>Обе врсте стреса узрокују различите симптоме, </a:t>
            </a:r>
            <a:r>
              <a:rPr lang="ru-RU" sz="2800" dirty="0"/>
              <a:t>хронични стрес временом може озбиљно да утиче на здравље и оставља дуготрајне последице.</a:t>
            </a:r>
            <a:endParaRPr lang="en-GB" sz="2800" dirty="0"/>
          </a:p>
          <a:p>
            <a:endParaRPr lang="en-GB" sz="2800" dirty="0"/>
          </a:p>
        </p:txBody>
      </p:sp>
      <p:pic>
        <p:nvPicPr>
          <p:cNvPr id="20482" name="Picture 2" descr="Nationalhcs - Stress Warning Sig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786638"/>
            <a:ext cx="3584105" cy="2855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914</Words>
  <Application>Microsoft Office PowerPoint</Application>
  <PresentationFormat>On-screen Show (4:3)</PresentationFormat>
  <Paragraphs>116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Wingdings</vt:lpstr>
      <vt:lpstr>Office Theme</vt:lpstr>
      <vt:lpstr>Појам стреса и повезаност стреса и физичке активности</vt:lpstr>
      <vt:lpstr>Стрес</vt:lpstr>
      <vt:lpstr>Стрес</vt:lpstr>
      <vt:lpstr>Узроци стреса</vt:lpstr>
      <vt:lpstr>PowerPoint Presentation</vt:lpstr>
      <vt:lpstr>Врсте стреса</vt:lpstr>
      <vt:lpstr>PowerPoint Presentation</vt:lpstr>
      <vt:lpstr>PowerPoint Presentation</vt:lpstr>
      <vt:lpstr>Знаци стреса</vt:lpstr>
      <vt:lpstr>PowerPoint Presentation</vt:lpstr>
      <vt:lpstr>PowerPoint Presentation</vt:lpstr>
      <vt:lpstr>Стрес vs. анксиозност</vt:lpstr>
      <vt:lpstr>PowerPoint Presentation</vt:lpstr>
      <vt:lpstr>PowerPoint Presentation</vt:lpstr>
      <vt:lpstr>PowerPoint Presentation</vt:lpstr>
      <vt:lpstr>PowerPoint Presentation</vt:lpstr>
      <vt:lpstr>Повезаност стреса и физичке активности</vt:lpstr>
      <vt:lpstr>PowerPoint Presentation</vt:lpstr>
      <vt:lpstr>PowerPoint Presentation</vt:lpstr>
      <vt:lpstr>PowerPoint Presentation</vt:lpstr>
      <vt:lpstr>PowerPoint Presentation</vt:lpstr>
      <vt:lpstr>Overreaching  </vt:lpstr>
      <vt:lpstr>Претренираност</vt:lpstr>
      <vt:lpstr>Симптоми претренираности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Појам стреса и повезаност стреса и физичке активности</dc:title>
  <dc:creator>user</dc:creator>
  <cp:lastModifiedBy>Editor</cp:lastModifiedBy>
  <cp:revision>76</cp:revision>
  <dcterms:created xsi:type="dcterms:W3CDTF">2024-05-17T21:35:26Z</dcterms:created>
  <dcterms:modified xsi:type="dcterms:W3CDTF">2024-05-30T13:00:50Z</dcterms:modified>
</cp:coreProperties>
</file>