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7D2CD-6668-4F2E-B9E6-0739715C9AA8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CBF64-F071-464C-B509-22EB36C5CF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8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4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39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88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32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93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84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434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9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6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8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5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9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02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27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6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283B50AD-FCB5-44AB-ACE2-A5EBF34C8257}" type="datetimeFigureOut">
              <a:rPr lang="en-US" smtClean="0"/>
              <a:t>05-02-2023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F39DFEAA-7127-4AF0-A7B1-BA0B95B8D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6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4284663" y="5589588"/>
            <a:ext cx="4529137" cy="1031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2300666" y="1196975"/>
            <a:ext cx="44458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r-Cyrl-CS" b="1" dirty="0">
                <a:latin typeface="Calibri" pitchFamily="34" charset="0"/>
              </a:rPr>
              <a:t>Интегрисане академске студије </a:t>
            </a:r>
            <a:r>
              <a:rPr lang="sr-Cyrl-RS" b="1" dirty="0" smtClean="0">
                <a:latin typeface="Calibri" pitchFamily="34" charset="0"/>
              </a:rPr>
              <a:t>медицине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68538" y="1773238"/>
            <a:ext cx="467995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+mn-cs"/>
              </a:rPr>
              <a:t>МОДУЛ </a:t>
            </a:r>
            <a:r>
              <a:rPr lang="en-US" sz="2400" b="1" dirty="0" smtClean="0">
                <a:solidFill>
                  <a:srgbClr val="000000"/>
                </a:solidFill>
                <a:latin typeface="+mn-lt"/>
                <a:cs typeface="+mn-cs"/>
              </a:rPr>
              <a:t>3</a:t>
            </a:r>
            <a:r>
              <a:rPr lang="ru-RU" sz="2400" b="1" dirty="0" smtClean="0">
                <a:solidFill>
                  <a:srgbClr val="000000"/>
                </a:solidFill>
                <a:latin typeface="+mn-lt"/>
                <a:cs typeface="+mn-cs"/>
              </a:rPr>
              <a:t>: </a:t>
            </a:r>
            <a:endParaRPr lang="ru-RU" sz="2400" b="1" dirty="0">
              <a:solidFill>
                <a:srgbClr val="000000"/>
              </a:solidFill>
              <a:latin typeface="+mn-lt"/>
              <a:cs typeface="+mn-cs"/>
            </a:endParaRPr>
          </a:p>
          <a:p>
            <a:pPr algn="ctr" eaLnBrk="0" hangingPunct="0">
              <a:defRPr/>
            </a:pPr>
            <a:r>
              <a:rPr lang="sr-Cyrl-CS" sz="24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СПОРТСКА МЕДИЦИНА</a:t>
            </a:r>
            <a:endParaRPr lang="sr-Cyrl-CS" sz="24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850" y="2924175"/>
            <a:ext cx="8281988" cy="17235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RS" sz="2200" b="1" dirty="0" smtClean="0">
                <a:solidFill>
                  <a:srgbClr val="000000"/>
                </a:solidFill>
              </a:rPr>
              <a:t>13. вежба</a:t>
            </a:r>
            <a:r>
              <a:rPr lang="sr-Cyrl-CS" sz="2200" b="1" dirty="0" smtClean="0">
                <a:solidFill>
                  <a:srgbClr val="000000"/>
                </a:solidFill>
                <a:latin typeface="+mn-lt"/>
                <a:cs typeface="+mn-cs"/>
              </a:rPr>
              <a:t>:</a:t>
            </a:r>
            <a:endParaRPr lang="sr-Cyrl-CS" sz="2200" b="1" dirty="0">
              <a:solidFill>
                <a:srgbClr val="000000"/>
              </a:solidFill>
              <a:latin typeface="+mn-lt"/>
              <a:cs typeface="+mn-cs"/>
            </a:endParaRPr>
          </a:p>
          <a:p>
            <a:pPr>
              <a:spcAft>
                <a:spcPts val="0"/>
              </a:spcAft>
            </a:pPr>
            <a:r>
              <a:rPr lang="en-US" sz="4000" b="1" dirty="0">
                <a:solidFill>
                  <a:srgbClr val="000000"/>
                </a:solidFill>
                <a:latin typeface="+mn-lt"/>
                <a:cs typeface="+mn-cs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Препоруке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учествовање</a:t>
            </a: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4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спорту</a:t>
            </a:r>
            <a:r>
              <a:rPr lang="sr-Cyrl-R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4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000000"/>
                </a:solidFill>
                <a:latin typeface="+mn-lt"/>
                <a:cs typeface="+mn-cs"/>
              </a:rPr>
              <a:t>	</a:t>
            </a:r>
          </a:p>
        </p:txBody>
      </p:sp>
      <p:pic>
        <p:nvPicPr>
          <p:cNvPr id="205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33375"/>
            <a:ext cx="5329238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Препоруке за учествовање у такмичарским спортовима за особе с аритмијама или потенцијално аритмогеним стањима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489200"/>
            <a:ext cx="9036496" cy="3530600"/>
          </a:xfrm>
        </p:spPr>
        <p:txBody>
          <a:bodyPr>
            <a:normAutofit/>
          </a:bodyPr>
          <a:lstStyle/>
          <a:p>
            <a:r>
              <a:rPr lang="ru-RU" dirty="0"/>
              <a:t>При процени особа које учествују или желе да учествују у такмичарским спортовима неопходно је узети у обзир чињеницу да то носи повећан ризик од настанка или прогресије кардиоваскуларних обољења, као и од изненадне срчане смрти. </a:t>
            </a:r>
            <a:endParaRPr lang="ru-RU" dirty="0" smtClean="0"/>
          </a:p>
          <a:p>
            <a:r>
              <a:rPr lang="ru-RU" dirty="0" smtClean="0"/>
              <a:t>Препоруке </a:t>
            </a:r>
            <a:r>
              <a:rPr lang="ru-RU" dirty="0"/>
              <a:t>су засноване на научним доказима да особама с озбиљним урођеним или стеченим валвуларним манама, узнапредовалим миокардиопатијама и опасним аритмијама мора бити забрањено учешће у такмичарским спортовима, а уколико су поремећаји умерени и благи треба им одредити ниво интензитета и врсте спорта у којима безбедно могу да учествују.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17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ru-RU" dirty="0" smtClean="0"/>
              <a:t>препоруке </a:t>
            </a:r>
            <a:r>
              <a:rPr lang="ru-RU" dirty="0"/>
              <a:t>се морају примењивати уз индивидуалну процену сваког </a:t>
            </a:r>
            <a:r>
              <a:rPr lang="ru-RU" dirty="0" smtClean="0"/>
              <a:t>испитаника </a:t>
            </a:r>
            <a:r>
              <a:rPr lang="ru-RU" dirty="0"/>
              <a:t>и оне теже да успоставе равнотежу између ризика и користи од такмичарског спорта, без непромишљене забране спортских </a:t>
            </a:r>
            <a:r>
              <a:rPr lang="ru-RU" dirty="0" smtClean="0"/>
              <a:t>активности </a:t>
            </a:r>
            <a:r>
              <a:rPr lang="ru-RU" dirty="0"/>
              <a:t>пре праве процене ризика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Треба напоменути да примене препорука није уједначена у европским земљама, као и то да постоје велике </a:t>
            </a:r>
            <a:r>
              <a:rPr lang="ru-RU" dirty="0" smtClean="0"/>
              <a:t>културолошке</a:t>
            </a:r>
            <a:r>
              <a:rPr lang="ru-RU" dirty="0"/>
              <a:t>, законске и економске разлике у степену подршке националних спортских удружења.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41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036496" cy="353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Испитивање укључује детаљну личну, породичну и социјалну анамнезу, увид у медицинску документацију, физикални преглед, а на располагању су: </a:t>
            </a:r>
            <a:endParaRPr lang="ru-RU" dirty="0" smtClean="0"/>
          </a:p>
          <a:p>
            <a:r>
              <a:rPr lang="ru-RU" dirty="0" smtClean="0"/>
              <a:t>ЕКГ</a:t>
            </a:r>
            <a:r>
              <a:rPr lang="ru-RU" dirty="0"/>
              <a:t>, рендген (RTG) и ултразвук срца (ЕХО) с </a:t>
            </a:r>
            <a:r>
              <a:rPr lang="ru-RU" dirty="0" smtClean="0"/>
              <a:t>доплер-ехокардиографијом </a:t>
            </a:r>
            <a:r>
              <a:rPr lang="ru-RU" dirty="0"/>
              <a:t>и проценом притиска у плућној артерији. Препоручују се упитници за процену симптома, као и тест физичким оптерећењем или ТФО с </a:t>
            </a:r>
            <a:r>
              <a:rPr lang="ru-RU" dirty="0" smtClean="0"/>
              <a:t>анализом </a:t>
            </a:r>
            <a:r>
              <a:rPr lang="ru-RU" dirty="0"/>
              <a:t>гасова у издахнутом ваздуху – ергоспирометрија за процену </a:t>
            </a:r>
            <a:r>
              <a:rPr lang="ru-RU" dirty="0" smtClean="0"/>
              <a:t>функционалног </a:t>
            </a:r>
            <a:r>
              <a:rPr lang="ru-RU" dirty="0"/>
              <a:t>капацитета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Користе се различити протоколи уз ЕКГ праћење, процену максималне срчане фреквенције (HR), крвног притиска и </a:t>
            </a:r>
            <a:r>
              <a:rPr lang="ru-RU" dirty="0" smtClean="0"/>
              <a:t>максималне </a:t>
            </a:r>
            <a:r>
              <a:rPr lang="ru-RU" dirty="0"/>
              <a:t>потрошње кисеоника. Такође се ТФО може комбиновати и с </a:t>
            </a:r>
            <a:r>
              <a:rPr lang="ru-RU" dirty="0" smtClean="0"/>
              <a:t>визуализационим </a:t>
            </a:r>
            <a:r>
              <a:rPr lang="ru-RU" dirty="0"/>
              <a:t>методама као што су ЕХО или нуклеарне методе (перфузиона сцинтиграфија – SPECT</a:t>
            </a:r>
            <a:r>
              <a:rPr lang="ru-RU" dirty="0" smtClean="0"/>
              <a:t>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064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83891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980728"/>
            <a:ext cx="5400600" cy="701702"/>
          </a:xfrm>
        </p:spPr>
        <p:txBody>
          <a:bodyPr>
            <a:noAutofit/>
          </a:bodyPr>
          <a:lstStyle/>
          <a:p>
            <a:r>
              <a:rPr lang="ru-RU" sz="2400" dirty="0"/>
              <a:t>Препоруке за учествовање у такмичарским спортовима за спортисте с урођеним срчаним манама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036496" cy="3530600"/>
          </a:xfrm>
        </p:spPr>
        <p:txBody>
          <a:bodyPr>
            <a:normAutofit/>
          </a:bodyPr>
          <a:lstStyle/>
          <a:p>
            <a:r>
              <a:rPr lang="sr-Cyrl-RS" dirty="0"/>
              <a:t>Према општим препорукама, толеранција напора код деце с урођеним </a:t>
            </a:r>
            <a:r>
              <a:rPr lang="sr-Cyrl-RS" dirty="0" smtClean="0"/>
              <a:t>срчаним </a:t>
            </a:r>
            <a:r>
              <a:rPr lang="sr-Cyrl-RS" dirty="0"/>
              <a:t>манама (УСМ) боља је него код одраслих, а динамичка активност је боља од статичке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 </a:t>
            </a:r>
            <a:r>
              <a:rPr lang="sr-Cyrl-RS" dirty="0"/>
              <a:t>Неке УСМ нису компатибилне с такмичарским </a:t>
            </a:r>
            <a:r>
              <a:rPr lang="sr-Cyrl-RS" dirty="0" smtClean="0"/>
              <a:t>спортовима</a:t>
            </a:r>
            <a:r>
              <a:rPr lang="sr-Cyrl-RS" dirty="0"/>
              <a:t>, укључујући </a:t>
            </a:r>
            <a:r>
              <a:rPr lang="sr-Cyrl-RS" b="1" dirty="0"/>
              <a:t>Ајзенменгеров синдром, секундарну плућну </a:t>
            </a:r>
            <a:r>
              <a:rPr lang="sr-Cyrl-RS" b="1" dirty="0" smtClean="0"/>
              <a:t>хипертензију</a:t>
            </a:r>
            <a:r>
              <a:rPr lang="sr-Cyrl-RS" b="1" dirty="0"/>
              <a:t>, аномалије коронарних артерија и транспозиције великих артерија </a:t>
            </a:r>
            <a:r>
              <a:rPr lang="sr-Cyrl-RS" b="1" dirty="0" smtClean="0"/>
              <a:t>кориговане </a:t>
            </a:r>
            <a:r>
              <a:rPr lang="sr-Cyrl-RS" b="1" dirty="0"/>
              <a:t>хируршким процедурама</a:t>
            </a:r>
            <a:r>
              <a:rPr lang="sr-Cyrl-RS" dirty="0"/>
              <a:t> због своје озбиљности и сложености, као и тенденције појаве опасних аритмија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118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Препоруке за учествовање у такмичарским спортовима за особе с миокардиопатијама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sr-Cyrl-RS" dirty="0"/>
              <a:t>Хипертрофична кардиомиопатија (</a:t>
            </a:r>
            <a:r>
              <a:rPr lang="en-US" dirty="0"/>
              <a:t>HCM) </a:t>
            </a:r>
            <a:r>
              <a:rPr lang="sr-Cyrl-RS" dirty="0"/>
              <a:t>јесте примарно срчано </a:t>
            </a:r>
            <a:r>
              <a:rPr lang="sr-Cyrl-RS" dirty="0" smtClean="0"/>
              <a:t>обољење </a:t>
            </a:r>
            <a:r>
              <a:rPr lang="sr-Cyrl-RS" dirty="0"/>
              <a:t>с дебљањем зидова леве коморе, чије унутрашње димензије остају </a:t>
            </a:r>
            <a:r>
              <a:rPr lang="sr-Cyrl-RS" dirty="0" smtClean="0"/>
              <a:t>исте. </a:t>
            </a:r>
            <a:r>
              <a:rPr lang="sr-Cyrl-RS" dirty="0"/>
              <a:t>Учешће у такмичарским спортовима за особе с </a:t>
            </a:r>
            <a:r>
              <a:rPr lang="en-US" dirty="0"/>
              <a:t>HCM </a:t>
            </a:r>
            <a:r>
              <a:rPr lang="sr-Cyrl-RS" dirty="0"/>
              <a:t>носи висок ризик од изненадне срчане смрти (ИСС) и најчешћи је узрок смрти спортиста у </a:t>
            </a:r>
            <a:r>
              <a:rPr lang="sr-Cyrl-RS" dirty="0" smtClean="0"/>
              <a:t>Америци.</a:t>
            </a:r>
            <a:endParaRPr lang="sr-Latn-RS" dirty="0" smtClean="0"/>
          </a:p>
          <a:p>
            <a:r>
              <a:rPr lang="sr-Cyrl-RS" dirty="0" smtClean="0"/>
              <a:t> </a:t>
            </a:r>
            <a:r>
              <a:rPr lang="sr-Cyrl-RS" dirty="0"/>
              <a:t>Дилатативна миокардиопатија (</a:t>
            </a:r>
            <a:r>
              <a:rPr lang="en-US" dirty="0"/>
              <a:t>DCM) </a:t>
            </a:r>
            <a:r>
              <a:rPr lang="sr-Cyrl-RS" dirty="0"/>
              <a:t>јесте болест миокарда која се </a:t>
            </a:r>
            <a:r>
              <a:rPr lang="sr-Cyrl-RS" dirty="0" smtClean="0"/>
              <a:t>карактерише </a:t>
            </a:r>
            <a:r>
              <a:rPr lang="sr-Cyrl-RS" dirty="0"/>
              <a:t>дилатацијом леве коморе и поремећеном систолном </a:t>
            </a:r>
            <a:r>
              <a:rPr lang="sr-Cyrl-RS" dirty="0" smtClean="0"/>
              <a:t>функцијом</a:t>
            </a:r>
            <a:r>
              <a:rPr lang="sr-Cyrl-RS" dirty="0"/>
              <a:t>. </a:t>
            </a:r>
            <a:r>
              <a:rPr lang="en-US" dirty="0"/>
              <a:t>DCM </a:t>
            </a:r>
            <a:r>
              <a:rPr lang="sr-Cyrl-RS" dirty="0"/>
              <a:t>представља обољење које може бити наследно, али такође може бити последица прележане инфекције или хроничне инфламације, </a:t>
            </a:r>
            <a:r>
              <a:rPr lang="sr-Cyrl-RS" dirty="0" smtClean="0"/>
              <a:t>излагања </a:t>
            </a:r>
            <a:r>
              <a:rPr lang="sr-Cyrl-RS" dirty="0"/>
              <a:t>токсичним супстанцама, метаболичких поремећаја или непознатог узрока</a:t>
            </a:r>
            <a:r>
              <a:rPr lang="sr-Cyrl-R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036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ru-RU" dirty="0"/>
              <a:t>Аритмогена миокардиопатија/дисплазија десне коморе (ARVD) јесте </a:t>
            </a:r>
            <a:r>
              <a:rPr lang="ru-RU" dirty="0" smtClean="0"/>
              <a:t>примарно </a:t>
            </a:r>
            <a:r>
              <a:rPr lang="ru-RU" dirty="0"/>
              <a:t>обољење миокарда које се карактерише заменом нормалног </a:t>
            </a:r>
            <a:r>
              <a:rPr lang="ru-RU" dirty="0" smtClean="0"/>
              <a:t>миокарда </a:t>
            </a:r>
            <a:r>
              <a:rPr lang="ru-RU" dirty="0"/>
              <a:t>десне коморе фиброзно-масним ткивом, а клинички се манифестује опасним малигним коморским аритмијама. </a:t>
            </a:r>
            <a:endParaRPr lang="ru-RU" dirty="0" smtClean="0"/>
          </a:p>
          <a:p>
            <a:r>
              <a:rPr lang="ru-RU" dirty="0" smtClean="0"/>
              <a:t>ИСС </a:t>
            </a:r>
            <a:r>
              <a:rPr lang="ru-RU" dirty="0"/>
              <a:t>се може јавити код </a:t>
            </a:r>
            <a:r>
              <a:rPr lang="ru-RU" dirty="0" smtClean="0"/>
              <a:t>младих </a:t>
            </a:r>
            <a:r>
              <a:rPr lang="ru-RU" dirty="0"/>
              <a:t>спортиста с ARVD током физичке активности и ARVD је најчешћи урок ИСС код спортиста у Италији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668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Препоруке </a:t>
            </a:r>
            <a:r>
              <a:rPr lang="ru-RU" sz="3100" dirty="0"/>
              <a:t>за бављење такмичарским спортом за особе са системском хипертензијом</a:t>
            </a:r>
            <a:endParaRPr lang="en-US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2489200"/>
            <a:ext cx="8892480" cy="4180160"/>
          </a:xfrm>
        </p:spPr>
        <p:txBody>
          <a:bodyPr/>
          <a:lstStyle/>
          <a:p>
            <a:r>
              <a:rPr lang="ru-RU" dirty="0"/>
              <a:t>Хипертензијом се сматра систолни притисак 140 mmHg и/или </a:t>
            </a:r>
            <a:r>
              <a:rPr lang="ru-RU" dirty="0" smtClean="0"/>
              <a:t>дијастолни </a:t>
            </a:r>
            <a:r>
              <a:rPr lang="ru-RU" dirty="0"/>
              <a:t>90 mmHg, према важећим препорукама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Такође је потребно проверити степен ризика код особа с хипертензијом. на основу присуства оштећења циљних органа (бубрег, мозак, срце, око</a:t>
            </a:r>
            <a:r>
              <a:rPr lang="ru-RU" dirty="0" smtClean="0"/>
              <a:t>), </a:t>
            </a:r>
            <a:r>
              <a:rPr lang="ru-RU" dirty="0"/>
              <a:t>а затим дати </a:t>
            </a:r>
            <a:r>
              <a:rPr lang="ru-RU" dirty="0" smtClean="0"/>
              <a:t>препоруку </a:t>
            </a:r>
            <a:r>
              <a:rPr lang="ru-RU" dirty="0"/>
              <a:t>за врсту </a:t>
            </a:r>
            <a:r>
              <a:rPr lang="ru-RU" dirty="0" smtClean="0"/>
              <a:t>спорта.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90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Препоруке </a:t>
            </a:r>
            <a:r>
              <a:rPr lang="ru-RU" sz="2400" dirty="0"/>
              <a:t>за учешће у такмичарским спортовима за особе с исхемијском болешћу срца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036496" cy="3530600"/>
          </a:xfrm>
        </p:spPr>
        <p:txBody>
          <a:bodyPr>
            <a:normAutofit/>
          </a:bodyPr>
          <a:lstStyle/>
          <a:p>
            <a:r>
              <a:rPr lang="ru-RU" dirty="0"/>
              <a:t>Исхемијска болест срца је најћешћи урок ИСС током физичке активности код особа старијих од 35 година. Ризик од коронарних догађаја повећава се за време интензивније физичке активности због ослобађања </a:t>
            </a:r>
            <a:r>
              <a:rPr lang="ru-RU" dirty="0" smtClean="0"/>
              <a:t>катехоламина</a:t>
            </a:r>
            <a:r>
              <a:rPr lang="ru-RU" dirty="0"/>
              <a:t>, агрегације тромбоцита или њихове активације, електролитних </a:t>
            </a:r>
            <a:r>
              <a:rPr lang="ru-RU" dirty="0" smtClean="0"/>
              <a:t>поремећаја </a:t>
            </a:r>
            <a:r>
              <a:rPr lang="ru-RU" dirty="0"/>
              <a:t>с порастом нивоа калијума (ризик од вентрикуларних аритмија), и саме исхемије и некрозе</a:t>
            </a:r>
            <a:r>
              <a:rPr lang="ru-RU" dirty="0" smtClean="0"/>
              <a:t>.</a:t>
            </a:r>
            <a:endParaRPr lang="sr-Latn-RS" dirty="0" smtClean="0"/>
          </a:p>
          <a:p>
            <a:r>
              <a:rPr lang="ru-RU" dirty="0" smtClean="0"/>
              <a:t> </a:t>
            </a:r>
            <a:r>
              <a:rPr lang="ru-RU" dirty="0"/>
              <a:t>Код спортиста млађих од 35 година чешће су конгениталне аномалије коронарних артерија. Физичка неактивност је </a:t>
            </a:r>
            <a:r>
              <a:rPr lang="ru-RU" dirty="0" smtClean="0"/>
              <a:t>један </a:t>
            </a:r>
            <a:r>
              <a:rPr lang="ru-RU" dirty="0"/>
              <a:t>од водећих фактора ризика за ИБС, тако да се регуларна физичка </a:t>
            </a:r>
            <a:r>
              <a:rPr lang="ru-RU" dirty="0" smtClean="0"/>
              <a:t>активност препоручује. </a:t>
            </a:r>
            <a:r>
              <a:rPr lang="ru-RU" dirty="0"/>
              <a:t>Међутим, интензивне спортске активности могу бити ризичне код особа с ИБС, тако да ове особе лекари морају </a:t>
            </a:r>
            <a:r>
              <a:rPr lang="ru-RU" dirty="0" smtClean="0"/>
              <a:t>индивидуално процењивати.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155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306</TotalTime>
  <Words>726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Ion Boardroom</vt:lpstr>
      <vt:lpstr>PowerPoint Presentation</vt:lpstr>
      <vt:lpstr>PowerPoint Presentation</vt:lpstr>
      <vt:lpstr>PowerPoint Presentation</vt:lpstr>
      <vt:lpstr>PowerPoint Presentation</vt:lpstr>
      <vt:lpstr>Препоруке за учествовање у такмичарским спортовима за спортисте с урођеним срчаним манама</vt:lpstr>
      <vt:lpstr>Препоруке за учествовање у такмичарским спортовима за особе с миокардиопатијама</vt:lpstr>
      <vt:lpstr>PowerPoint Presentation</vt:lpstr>
      <vt:lpstr>Препоруке за бављење такмичарским спортом за особе са системском хипертензијом</vt:lpstr>
      <vt:lpstr>Препоруке за учешће у такмичарским спортовима за особе с исхемијском болешћу срца</vt:lpstr>
      <vt:lpstr>Препоруке за учествовање у такмичарским спортовима за особе с аритмијама или потенцијално аритмогеним стањима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User</cp:lastModifiedBy>
  <cp:revision>50</cp:revision>
  <dcterms:created xsi:type="dcterms:W3CDTF">2018-10-02T08:59:16Z</dcterms:created>
  <dcterms:modified xsi:type="dcterms:W3CDTF">2023-02-05T20:29:22Z</dcterms:modified>
</cp:coreProperties>
</file>