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3"/>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7" r:id="rId25"/>
    <p:sldId id="280" r:id="rId26"/>
    <p:sldId id="281" r:id="rId27"/>
    <p:sldId id="282" r:id="rId28"/>
    <p:sldId id="283" r:id="rId29"/>
    <p:sldId id="284" r:id="rId30"/>
    <p:sldId id="285" r:id="rId31"/>
    <p:sldId id="286"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0" d="100"/>
          <a:sy n="80" d="100"/>
        </p:scale>
        <p:origin x="1116"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7D7D2CD-6668-4F2E-B9E6-0739715C9AA8}" type="datetimeFigureOut">
              <a:rPr lang="en-US" smtClean="0"/>
              <a:t>05-02-2023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26CBF64-F071-464C-B509-22EB36C5CFCD}"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6" name="Group 5"/>
          <p:cNvGrpSpPr/>
          <p:nvPr/>
        </p:nvGrpSpPr>
        <p:grpSpPr>
          <a:xfrm>
            <a:off x="-1588" y="0"/>
            <a:ext cx="9145588" cy="6860798"/>
            <a:chOff x="-1588" y="0"/>
            <a:chExt cx="9145588" cy="6860798"/>
          </a:xfrm>
        </p:grpSpPr>
        <p:sp>
          <p:nvSpPr>
            <p:cNvPr id="9" name="Rectangle 8"/>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Oval 9"/>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ctrTitle"/>
          </p:nvPr>
        </p:nvSpPr>
        <p:spPr>
          <a:xfrm>
            <a:off x="866440" y="2226503"/>
            <a:ext cx="5917679" cy="2550877"/>
          </a:xfrm>
        </p:spPr>
        <p:txBody>
          <a:bodyPr anchor="b"/>
          <a:lstStyle>
            <a:lvl1pPr>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66440" y="4777380"/>
            <a:ext cx="5917679"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bwMode="gray">
          <a:xfrm rot="5400000">
            <a:off x="7498080" y="1828800"/>
            <a:ext cx="990599" cy="228659"/>
          </a:xfrm>
        </p:spPr>
        <p:txBody>
          <a:bodyPr anchor="t"/>
          <a:lstStyle>
            <a:lvl1pPr algn="l">
              <a:defRPr b="0" i="0">
                <a:solidFill>
                  <a:schemeClr val="bg1">
                    <a:alpha val="60000"/>
                  </a:schemeClr>
                </a:solidFill>
              </a:defRPr>
            </a:lvl1pPr>
          </a:lstStyle>
          <a:p>
            <a:fld id="{283B50AD-FCB5-44AB-ACE2-A5EBF34C8257}" type="datetimeFigureOut">
              <a:rPr lang="en-US" smtClean="0"/>
              <a:t>05-02-2023</a:t>
            </a:fld>
            <a:endParaRPr lang="en-US"/>
          </a:p>
        </p:txBody>
      </p:sp>
      <p:sp>
        <p:nvSpPr>
          <p:cNvPr id="5" name="Footer Placeholder 4"/>
          <p:cNvSpPr>
            <a:spLocks noGrp="1"/>
          </p:cNvSpPr>
          <p:nvPr>
            <p:ph type="ftr" sz="quarter" idx="11"/>
          </p:nvPr>
        </p:nvSpPr>
        <p:spPr bwMode="gray">
          <a:xfrm rot="5400000">
            <a:off x="6236208" y="3264408"/>
            <a:ext cx="3859795" cy="228660"/>
          </a:xfrm>
        </p:spPr>
        <p:txBody>
          <a:bodyPr/>
          <a:lstStyle>
            <a:lvl1pPr>
              <a:defRPr b="0" i="0">
                <a:solidFill>
                  <a:schemeClr val="bg1">
                    <a:alpha val="60000"/>
                  </a:schemeClr>
                </a:solidFill>
              </a:defRPr>
            </a:lvl1pPr>
          </a:lstStyle>
          <a:p>
            <a:endParaRPr lang="en-US"/>
          </a:p>
        </p:txBody>
      </p:sp>
      <p:sp>
        <p:nvSpPr>
          <p:cNvPr id="11" name="Rectangle 10"/>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8" name="Slide Number Placeholder 5"/>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F39DFEAA-7127-4AF0-A7B1-BA0B95B8D32B}" type="slidenum">
              <a:rPr lang="en-US" smtClean="0"/>
              <a:t>‹#›</a:t>
            </a:fld>
            <a:endParaRPr lang="en-US"/>
          </a:p>
        </p:txBody>
      </p:sp>
    </p:spTree>
    <p:extLst>
      <p:ext uri="{BB962C8B-B14F-4D97-AF65-F5344CB8AC3E}">
        <p14:creationId xmlns:p14="http://schemas.microsoft.com/office/powerpoint/2010/main" val="20353733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Panoramic Picture with Caption">
    <p:spTree>
      <p:nvGrpSpPr>
        <p:cNvPr id="1" name=""/>
        <p:cNvGrpSpPr/>
        <p:nvPr/>
      </p:nvGrpSpPr>
      <p:grpSpPr>
        <a:xfrm>
          <a:off x="0" y="0"/>
          <a:ext cx="0" cy="0"/>
          <a:chOff x="0" y="0"/>
          <a:chExt cx="0" cy="0"/>
        </a:xfrm>
      </p:grpSpPr>
      <p:grpSp>
        <p:nvGrpSpPr>
          <p:cNvPr id="8" name="Group 7"/>
          <p:cNvGrpSpPr/>
          <p:nvPr/>
        </p:nvGrpSpPr>
        <p:grpSpPr>
          <a:xfrm>
            <a:off x="-1588" y="0"/>
            <a:ext cx="9145588" cy="6860798"/>
            <a:chOff x="-1588" y="0"/>
            <a:chExt cx="9145588" cy="6860798"/>
          </a:xfrm>
        </p:grpSpPr>
        <p:sp>
          <p:nvSpPr>
            <p:cNvPr id="12" name="Rectangle 11"/>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10204164">
              <a:off x="426788" y="4564241"/>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6" name="Rectangle 15"/>
            <p:cNvSpPr/>
            <p:nvPr/>
          </p:nvSpPr>
          <p:spPr>
            <a:xfrm>
              <a:off x="421503" y="402165"/>
              <a:ext cx="8327939" cy="314113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bwMode="gray">
            <a:xfrm rot="10800000">
              <a:off x="485023" y="2670079"/>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20"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1" y="4961454"/>
            <a:ext cx="6422004"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866441" y="685800"/>
            <a:ext cx="6422004"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bwMode="gray">
          <a:xfrm>
            <a:off x="866440" y="5528192"/>
            <a:ext cx="6422004"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283B50AD-FCB5-44AB-ACE2-A5EBF34C8257}" type="datetimeFigureOut">
              <a:rPr lang="en-US" smtClean="0"/>
              <a:t>05-02-2023</a:t>
            </a:fld>
            <a:endParaRPr lang="en-US"/>
          </a:p>
        </p:txBody>
      </p:sp>
      <p:sp>
        <p:nvSpPr>
          <p:cNvPr id="6" name="Footer Placeholder 5"/>
          <p:cNvSpPr>
            <a:spLocks noGrp="1"/>
          </p:cNvSpPr>
          <p:nvPr>
            <p:ph type="ftr" sz="quarter" idx="11"/>
          </p:nvPr>
        </p:nvSpPr>
        <p:spPr/>
        <p:txBody>
          <a:bodyPr/>
          <a:lstStyle/>
          <a:p>
            <a:endParaRPr lang="en-US"/>
          </a:p>
        </p:txBody>
      </p:sp>
      <p:sp>
        <p:nvSpPr>
          <p:cNvPr id="10" name="Rectangle 9"/>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678616" y="295730"/>
            <a:ext cx="791308" cy="767687"/>
          </a:xfrm>
          <a:prstGeom prst="rect">
            <a:avLst/>
          </a:prstGeom>
        </p:spPr>
        <p:txBody>
          <a:bodyPr/>
          <a:lstStyle>
            <a:lvl1pPr algn="ctr">
              <a:defRPr sz="2800"/>
            </a:lvl1pPr>
          </a:lstStyle>
          <a:p>
            <a:fld id="{F39DFEAA-7127-4AF0-A7B1-BA0B95B8D32B}" type="slidenum">
              <a:rPr lang="en-US" smtClean="0"/>
              <a:t>‹#›</a:t>
            </a:fld>
            <a:endParaRPr lang="en-US"/>
          </a:p>
        </p:txBody>
      </p:sp>
    </p:spTree>
    <p:extLst>
      <p:ext uri="{BB962C8B-B14F-4D97-AF65-F5344CB8AC3E}">
        <p14:creationId xmlns:p14="http://schemas.microsoft.com/office/powerpoint/2010/main" val="19665226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3" name="Group 2"/>
          <p:cNvGrpSpPr/>
          <p:nvPr/>
        </p:nvGrpSpPr>
        <p:grpSpPr>
          <a:xfrm>
            <a:off x="-1588" y="0"/>
            <a:ext cx="9145588" cy="6860798"/>
            <a:chOff x="-1588" y="0"/>
            <a:chExt cx="9145588" cy="6860798"/>
          </a:xfrm>
        </p:grpSpPr>
        <p:sp>
          <p:nvSpPr>
            <p:cNvPr id="12" name="Rectangle 11"/>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21010068">
              <a:off x="6359946" y="2780895"/>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Rectangle 8"/>
            <p:cNvSpPr/>
            <p:nvPr/>
          </p:nvSpPr>
          <p:spPr>
            <a:xfrm>
              <a:off x="485023" y="4343399"/>
              <a:ext cx="8182128" cy="211243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bwMode="gray">
            <a:xfrm>
              <a:off x="485023" y="2854646"/>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0" y="927100"/>
            <a:ext cx="6422005" cy="1692720"/>
          </a:xfrm>
        </p:spPr>
        <p:txBody>
          <a:bodyPr/>
          <a:lstStyle>
            <a:lvl1pPr>
              <a:defRPr sz="3600"/>
            </a:lvl1pPr>
          </a:lstStyle>
          <a:p>
            <a:r>
              <a:rPr lang="en-US" smtClean="0"/>
              <a:t>Click to edit Master title style</a:t>
            </a:r>
            <a:endParaRPr lang="en-US" dirty="0"/>
          </a:p>
        </p:txBody>
      </p:sp>
      <p:sp>
        <p:nvSpPr>
          <p:cNvPr id="13" name="Text Placeholder 3"/>
          <p:cNvSpPr>
            <a:spLocks noGrp="1"/>
          </p:cNvSpPr>
          <p:nvPr>
            <p:ph type="body" sz="half" idx="2"/>
          </p:nvPr>
        </p:nvSpPr>
        <p:spPr>
          <a:xfrm>
            <a:off x="866440" y="3488023"/>
            <a:ext cx="6422005" cy="2536857"/>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4" name="Date Placeholder 3"/>
          <p:cNvSpPr>
            <a:spLocks noGrp="1"/>
          </p:cNvSpPr>
          <p:nvPr>
            <p:ph type="dt" sz="half" idx="10"/>
          </p:nvPr>
        </p:nvSpPr>
        <p:spPr/>
        <p:txBody>
          <a:bodyPr/>
          <a:lstStyle/>
          <a:p>
            <a:fld id="{283B50AD-FCB5-44AB-ACE2-A5EBF34C8257}" type="datetimeFigureOut">
              <a:rPr lang="en-US" smtClean="0"/>
              <a:t>05-02-2023</a:t>
            </a:fld>
            <a:endParaRPr lang="en-US"/>
          </a:p>
        </p:txBody>
      </p:sp>
      <p:sp>
        <p:nvSpPr>
          <p:cNvPr id="5" name="Footer Placeholder 4"/>
          <p:cNvSpPr>
            <a:spLocks noGrp="1"/>
          </p:cNvSpPr>
          <p:nvPr>
            <p:ph type="ftr" sz="quarter" idx="11"/>
          </p:nvPr>
        </p:nvSpPr>
        <p:spPr/>
        <p:txBody>
          <a:bodyPr/>
          <a:lstStyle/>
          <a:p>
            <a:endParaRPr lang="en-US"/>
          </a:p>
        </p:txBody>
      </p:sp>
      <p:sp>
        <p:nvSpPr>
          <p:cNvPr id="8" name="Rectangle 7"/>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fld id="{F39DFEAA-7127-4AF0-A7B1-BA0B95B8D32B}" type="slidenum">
              <a:rPr lang="en-US" smtClean="0"/>
              <a:t>‹#›</a:t>
            </a:fld>
            <a:endParaRPr lang="en-US"/>
          </a:p>
        </p:txBody>
      </p:sp>
    </p:spTree>
    <p:extLst>
      <p:ext uri="{BB962C8B-B14F-4D97-AF65-F5344CB8AC3E}">
        <p14:creationId xmlns:p14="http://schemas.microsoft.com/office/powerpoint/2010/main" val="19256762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3" name="Group 2"/>
          <p:cNvGrpSpPr/>
          <p:nvPr/>
        </p:nvGrpSpPr>
        <p:grpSpPr>
          <a:xfrm>
            <a:off x="-1588" y="0"/>
            <a:ext cx="9145588" cy="6860798"/>
            <a:chOff x="-1588" y="0"/>
            <a:chExt cx="9145588" cy="6860798"/>
          </a:xfrm>
        </p:grpSpPr>
        <p:sp>
          <p:nvSpPr>
            <p:cNvPr id="13" name="Rectangle 12"/>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21010068">
              <a:off x="6359946" y="4309201"/>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10"/>
            <p:cNvSpPr/>
            <p:nvPr/>
          </p:nvSpPr>
          <p:spPr bwMode="gray">
            <a:xfrm>
              <a:off x="485023" y="4381500"/>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24"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3" name="TextBox 22"/>
          <p:cNvSpPr txBox="1"/>
          <p:nvPr/>
        </p:nvSpPr>
        <p:spPr bwMode="gray">
          <a:xfrm>
            <a:off x="647430" y="651690"/>
            <a:ext cx="601591" cy="1323439"/>
          </a:xfrm>
          <a:prstGeom prst="rect">
            <a:avLst/>
          </a:prstGeom>
          <a:noFill/>
        </p:spPr>
        <p:txBody>
          <a:bodyPr wrap="square" rtlCol="0">
            <a:spAutoFit/>
          </a:bodyPr>
          <a:lstStyle/>
          <a:p>
            <a:pPr algn="r"/>
            <a:r>
              <a:rPr lang="en-US" sz="8000" b="0" i="0" dirty="0">
                <a:solidFill>
                  <a:schemeClr val="accent1">
                    <a:lumMod val="60000"/>
                    <a:lumOff val="40000"/>
                  </a:schemeClr>
                </a:solidFill>
                <a:latin typeface="Arial"/>
                <a:cs typeface="Arial"/>
              </a:rPr>
              <a:t>“</a:t>
            </a:r>
          </a:p>
        </p:txBody>
      </p:sp>
      <p:sp>
        <p:nvSpPr>
          <p:cNvPr id="14" name="TextBox 13"/>
          <p:cNvSpPr txBox="1"/>
          <p:nvPr/>
        </p:nvSpPr>
        <p:spPr bwMode="gray">
          <a:xfrm>
            <a:off x="7069418" y="2900292"/>
            <a:ext cx="619063" cy="1323439"/>
          </a:xfrm>
          <a:prstGeom prst="rect">
            <a:avLst/>
          </a:prstGeom>
          <a:noFill/>
        </p:spPr>
        <p:txBody>
          <a:bodyPr wrap="square" rtlCol="0">
            <a:spAutoFit/>
          </a:bodyPr>
          <a:lstStyle/>
          <a:p>
            <a:pPr algn="r"/>
            <a:r>
              <a:rPr lang="en-US" sz="80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128060" y="927099"/>
            <a:ext cx="6160385" cy="2882179"/>
          </a:xfrm>
        </p:spPr>
        <p:txBody>
          <a:bodyPr anchor="ctr"/>
          <a:lstStyle>
            <a:lvl1pPr>
              <a:defRPr sz="3600"/>
            </a:lvl1pPr>
          </a:lstStyle>
          <a:p>
            <a:r>
              <a:rPr lang="en-US" smtClean="0"/>
              <a:t>Click to edit Master title style</a:t>
            </a:r>
            <a:endParaRPr lang="en-US" dirty="0"/>
          </a:p>
        </p:txBody>
      </p:sp>
      <p:sp>
        <p:nvSpPr>
          <p:cNvPr id="17" name="Text Placeholder 3"/>
          <p:cNvSpPr>
            <a:spLocks noGrp="1"/>
          </p:cNvSpPr>
          <p:nvPr>
            <p:ph type="body" sz="half" idx="13"/>
          </p:nvPr>
        </p:nvSpPr>
        <p:spPr bwMode="gray">
          <a:xfrm>
            <a:off x="1387278" y="3809278"/>
            <a:ext cx="5646143" cy="333113"/>
          </a:xfrm>
        </p:spPr>
        <p:txBody>
          <a:bodyPr>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6" name="Text Placeholder 3"/>
          <p:cNvSpPr>
            <a:spLocks noGrp="1"/>
          </p:cNvSpPr>
          <p:nvPr>
            <p:ph type="body" sz="half" idx="2"/>
          </p:nvPr>
        </p:nvSpPr>
        <p:spPr>
          <a:xfrm>
            <a:off x="866440" y="5000816"/>
            <a:ext cx="6343673" cy="1010619"/>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4" name="Date Placeholder 3"/>
          <p:cNvSpPr>
            <a:spLocks noGrp="1"/>
          </p:cNvSpPr>
          <p:nvPr>
            <p:ph type="dt" sz="half" idx="10"/>
          </p:nvPr>
        </p:nvSpPr>
        <p:spPr/>
        <p:txBody>
          <a:bodyPr/>
          <a:lstStyle/>
          <a:p>
            <a:fld id="{283B50AD-FCB5-44AB-ACE2-A5EBF34C8257}" type="datetimeFigureOut">
              <a:rPr lang="en-US" smtClean="0"/>
              <a:t>05-02-2023</a:t>
            </a:fld>
            <a:endParaRPr lang="en-US"/>
          </a:p>
        </p:txBody>
      </p:sp>
      <p:sp>
        <p:nvSpPr>
          <p:cNvPr id="5" name="Footer Placeholder 4"/>
          <p:cNvSpPr>
            <a:spLocks noGrp="1"/>
          </p:cNvSpPr>
          <p:nvPr>
            <p:ph type="ftr" sz="quarter" idx="11"/>
          </p:nvPr>
        </p:nvSpPr>
        <p:spPr/>
        <p:txBody>
          <a:bodyPr/>
          <a:lstStyle/>
          <a:p>
            <a:endParaRPr lang="en-US"/>
          </a:p>
        </p:txBody>
      </p:sp>
      <p:sp>
        <p:nvSpPr>
          <p:cNvPr id="9" name="Rectangle 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fld id="{F39DFEAA-7127-4AF0-A7B1-BA0B95B8D32B}" type="slidenum">
              <a:rPr lang="en-US" smtClean="0"/>
              <a:t>‹#›</a:t>
            </a:fld>
            <a:endParaRPr lang="en-US"/>
          </a:p>
        </p:txBody>
      </p:sp>
    </p:spTree>
    <p:extLst>
      <p:ext uri="{BB962C8B-B14F-4D97-AF65-F5344CB8AC3E}">
        <p14:creationId xmlns:p14="http://schemas.microsoft.com/office/powerpoint/2010/main" val="22730878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9" name="Group 8"/>
          <p:cNvGrpSpPr/>
          <p:nvPr/>
        </p:nvGrpSpPr>
        <p:grpSpPr>
          <a:xfrm>
            <a:off x="-1588" y="0"/>
            <a:ext cx="9145588" cy="6860798"/>
            <a:chOff x="-1588" y="0"/>
            <a:chExt cx="9145588" cy="6860798"/>
          </a:xfrm>
        </p:grpSpPr>
        <p:sp>
          <p:nvSpPr>
            <p:cNvPr id="10" name="Rectangle 9"/>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Freeform 5"/>
            <p:cNvSpPr/>
            <p:nvPr/>
          </p:nvSpPr>
          <p:spPr bwMode="gray">
            <a:xfrm rot="21010068">
              <a:off x="6359946" y="431124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7"/>
            <p:cNvSpPr/>
            <p:nvPr/>
          </p:nvSpPr>
          <p:spPr bwMode="gray">
            <a:xfrm>
              <a:off x="485023" y="4381500"/>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7"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0" y="2057400"/>
            <a:ext cx="6422005" cy="20955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866441" y="5024908"/>
            <a:ext cx="6422004" cy="994891"/>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283B50AD-FCB5-44AB-ACE2-A5EBF34C8257}" type="datetimeFigureOut">
              <a:rPr lang="en-US" smtClean="0"/>
              <a:t>05-02-2023</a:t>
            </a:fld>
            <a:endParaRPr lang="en-US"/>
          </a:p>
        </p:txBody>
      </p:sp>
      <p:sp>
        <p:nvSpPr>
          <p:cNvPr id="5" name="Footer Placeholder 4"/>
          <p:cNvSpPr>
            <a:spLocks noGrp="1"/>
          </p:cNvSpPr>
          <p:nvPr>
            <p:ph type="ftr" sz="quarter" idx="11"/>
          </p:nvPr>
        </p:nvSpPr>
        <p:spPr/>
        <p:txBody>
          <a:bodyPr/>
          <a:lstStyle/>
          <a:p>
            <a:endParaRPr lang="en-US"/>
          </a:p>
        </p:txBody>
      </p:sp>
      <p:sp>
        <p:nvSpPr>
          <p:cNvPr id="7" name="Rectangle 6"/>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fld id="{F39DFEAA-7127-4AF0-A7B1-BA0B95B8D32B}" type="slidenum">
              <a:rPr lang="en-US" smtClean="0"/>
              <a:t>‹#›</a:t>
            </a:fld>
            <a:endParaRPr lang="en-US"/>
          </a:p>
        </p:txBody>
      </p:sp>
    </p:spTree>
    <p:extLst>
      <p:ext uri="{BB962C8B-B14F-4D97-AF65-F5344CB8AC3E}">
        <p14:creationId xmlns:p14="http://schemas.microsoft.com/office/powerpoint/2010/main" val="26559495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866440" y="927100"/>
            <a:ext cx="6423593" cy="709864"/>
          </a:xfrm>
        </p:spPr>
        <p:txBody>
          <a:bodyPr/>
          <a:lstStyle>
            <a:lvl1pPr>
              <a:defRPr sz="3200"/>
            </a:lvl1pPr>
          </a:lstStyle>
          <a:p>
            <a:r>
              <a:rPr lang="en-US" smtClean="0"/>
              <a:t>Click to edit Master title style</a:t>
            </a:r>
            <a:endParaRPr lang="en-US" dirty="0"/>
          </a:p>
        </p:txBody>
      </p:sp>
      <p:sp>
        <p:nvSpPr>
          <p:cNvPr id="3" name="Text Placeholder 2"/>
          <p:cNvSpPr>
            <a:spLocks noGrp="1"/>
          </p:cNvSpPr>
          <p:nvPr>
            <p:ph type="body" idx="1"/>
          </p:nvPr>
        </p:nvSpPr>
        <p:spPr>
          <a:xfrm>
            <a:off x="866440" y="2489200"/>
            <a:ext cx="2313432"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2" name="Text Placeholder 3"/>
          <p:cNvSpPr>
            <a:spLocks noGrp="1"/>
          </p:cNvSpPr>
          <p:nvPr>
            <p:ph type="body" sz="half" idx="15"/>
          </p:nvPr>
        </p:nvSpPr>
        <p:spPr>
          <a:xfrm>
            <a:off x="866440" y="3147164"/>
            <a:ext cx="2313432" cy="2888366"/>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Text Placeholder 4"/>
          <p:cNvSpPr>
            <a:spLocks noGrp="1"/>
          </p:cNvSpPr>
          <p:nvPr>
            <p:ph type="body" sz="quarter" idx="3"/>
          </p:nvPr>
        </p:nvSpPr>
        <p:spPr>
          <a:xfrm>
            <a:off x="3405614" y="2489200"/>
            <a:ext cx="2318918"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3" name="Text Placeholder 3"/>
          <p:cNvSpPr>
            <a:spLocks noGrp="1"/>
          </p:cNvSpPr>
          <p:nvPr>
            <p:ph type="body" sz="half" idx="16"/>
          </p:nvPr>
        </p:nvSpPr>
        <p:spPr>
          <a:xfrm>
            <a:off x="3408471" y="3147164"/>
            <a:ext cx="2318918" cy="2888366"/>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4" name="Text Placeholder 4"/>
          <p:cNvSpPr>
            <a:spLocks noGrp="1"/>
          </p:cNvSpPr>
          <p:nvPr>
            <p:ph type="body" sz="quarter" idx="13"/>
          </p:nvPr>
        </p:nvSpPr>
        <p:spPr>
          <a:xfrm>
            <a:off x="5958642" y="2489200"/>
            <a:ext cx="2318918"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4" name="Text Placeholder 3"/>
          <p:cNvSpPr>
            <a:spLocks noGrp="1"/>
          </p:cNvSpPr>
          <p:nvPr>
            <p:ph type="body" sz="half" idx="17"/>
          </p:nvPr>
        </p:nvSpPr>
        <p:spPr>
          <a:xfrm>
            <a:off x="5960935" y="3147164"/>
            <a:ext cx="2316625" cy="2888366"/>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cxnSp>
        <p:nvCxnSpPr>
          <p:cNvPr id="17" name="Straight Connector 16"/>
          <p:cNvCxnSpPr/>
          <p:nvPr/>
        </p:nvCxnSpPr>
        <p:spPr>
          <a:xfrm>
            <a:off x="3294530"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849521"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283B50AD-FCB5-44AB-ACE2-A5EBF34C8257}" type="datetimeFigureOut">
              <a:rPr lang="en-US" smtClean="0"/>
              <a:t>05-02-2023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a:xfrm>
            <a:off x="7678616" y="295730"/>
            <a:ext cx="791308" cy="767687"/>
          </a:xfrm>
          <a:prstGeom prst="rect">
            <a:avLst/>
          </a:prstGeom>
        </p:spPr>
        <p:txBody>
          <a:bodyPr/>
          <a:lstStyle>
            <a:lvl1pPr algn="ctr">
              <a:defRPr sz="2800"/>
            </a:lvl1pPr>
          </a:lstStyle>
          <a:p>
            <a:fld id="{F39DFEAA-7127-4AF0-A7B1-BA0B95B8D32B}" type="slidenum">
              <a:rPr lang="en-US" smtClean="0"/>
              <a:t>‹#›</a:t>
            </a:fld>
            <a:endParaRPr lang="en-US"/>
          </a:p>
        </p:txBody>
      </p:sp>
    </p:spTree>
    <p:extLst>
      <p:ext uri="{BB962C8B-B14F-4D97-AF65-F5344CB8AC3E}">
        <p14:creationId xmlns:p14="http://schemas.microsoft.com/office/powerpoint/2010/main" val="1426433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866440" y="927100"/>
            <a:ext cx="6345260" cy="709864"/>
          </a:xfrm>
        </p:spPr>
        <p:txBody>
          <a:bodyPr/>
          <a:lstStyle>
            <a:lvl1pPr>
              <a:defRPr sz="3200"/>
            </a:lvl1pPr>
          </a:lstStyle>
          <a:p>
            <a:r>
              <a:rPr lang="en-US" smtClean="0"/>
              <a:t>Click to edit Master title style</a:t>
            </a:r>
            <a:endParaRPr lang="en-US" dirty="0"/>
          </a:p>
        </p:txBody>
      </p:sp>
      <p:sp>
        <p:nvSpPr>
          <p:cNvPr id="3" name="Text Placeholder 2"/>
          <p:cNvSpPr>
            <a:spLocks noGrp="1"/>
          </p:cNvSpPr>
          <p:nvPr>
            <p:ph type="body" idx="1"/>
          </p:nvPr>
        </p:nvSpPr>
        <p:spPr>
          <a:xfrm>
            <a:off x="866440" y="4179596"/>
            <a:ext cx="2313432"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2" name="Picture Placeholder 2"/>
          <p:cNvSpPr>
            <a:spLocks noGrp="1" noChangeAspect="1"/>
          </p:cNvSpPr>
          <p:nvPr>
            <p:ph type="pic" idx="15"/>
          </p:nvPr>
        </p:nvSpPr>
        <p:spPr>
          <a:xfrm>
            <a:off x="1019055" y="2489200"/>
            <a:ext cx="2015144" cy="1447342"/>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8"/>
          </p:nvPr>
        </p:nvSpPr>
        <p:spPr>
          <a:xfrm>
            <a:off x="866439" y="4837558"/>
            <a:ext cx="2313432"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Text Placeholder 4"/>
          <p:cNvSpPr>
            <a:spLocks noGrp="1"/>
          </p:cNvSpPr>
          <p:nvPr>
            <p:ph type="body" sz="quarter" idx="3"/>
          </p:nvPr>
        </p:nvSpPr>
        <p:spPr>
          <a:xfrm>
            <a:off x="3411125" y="4179595"/>
            <a:ext cx="2318918"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38" name="Picture Placeholder 2"/>
          <p:cNvSpPr>
            <a:spLocks noGrp="1" noChangeAspect="1"/>
          </p:cNvSpPr>
          <p:nvPr>
            <p:ph type="pic" idx="21"/>
          </p:nvPr>
        </p:nvSpPr>
        <p:spPr>
          <a:xfrm>
            <a:off x="3553189" y="2489200"/>
            <a:ext cx="2015144" cy="1447342"/>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3411125" y="4848208"/>
            <a:ext cx="2318918"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4" name="Text Placeholder 4"/>
          <p:cNvSpPr>
            <a:spLocks noGrp="1"/>
          </p:cNvSpPr>
          <p:nvPr>
            <p:ph type="body" sz="quarter" idx="13"/>
          </p:nvPr>
        </p:nvSpPr>
        <p:spPr>
          <a:xfrm>
            <a:off x="5958642" y="4179596"/>
            <a:ext cx="2318918"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39" name="Picture Placeholder 2"/>
          <p:cNvSpPr>
            <a:spLocks noGrp="1" noChangeAspect="1"/>
          </p:cNvSpPr>
          <p:nvPr>
            <p:ph type="pic" idx="22"/>
          </p:nvPr>
        </p:nvSpPr>
        <p:spPr>
          <a:xfrm>
            <a:off x="6108641" y="2489200"/>
            <a:ext cx="2015144" cy="1447342"/>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5958642" y="4837558"/>
            <a:ext cx="2318918"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cxnSp>
        <p:nvCxnSpPr>
          <p:cNvPr id="40" name="Straight Connector 39"/>
          <p:cNvCxnSpPr/>
          <p:nvPr/>
        </p:nvCxnSpPr>
        <p:spPr>
          <a:xfrm>
            <a:off x="3290019"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p:nvCxnSpPr>
        <p:spPr>
          <a:xfrm>
            <a:off x="5849521"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283B50AD-FCB5-44AB-ACE2-A5EBF34C8257}" type="datetimeFigureOut">
              <a:rPr lang="en-US" smtClean="0"/>
              <a:t>05-02-2023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a:xfrm>
            <a:off x="7678616" y="295730"/>
            <a:ext cx="791308" cy="767687"/>
          </a:xfrm>
          <a:prstGeom prst="rect">
            <a:avLst/>
          </a:prstGeom>
        </p:spPr>
        <p:txBody>
          <a:bodyPr/>
          <a:lstStyle>
            <a:lvl1pPr algn="ctr">
              <a:defRPr sz="2800"/>
            </a:lvl1pPr>
          </a:lstStyle>
          <a:p>
            <a:fld id="{F39DFEAA-7127-4AF0-A7B1-BA0B95B8D32B}" type="slidenum">
              <a:rPr lang="en-US" smtClean="0"/>
              <a:t>‹#›</a:t>
            </a:fld>
            <a:endParaRPr lang="en-US"/>
          </a:p>
        </p:txBody>
      </p:sp>
    </p:spTree>
    <p:extLst>
      <p:ext uri="{BB962C8B-B14F-4D97-AF65-F5344CB8AC3E}">
        <p14:creationId xmlns:p14="http://schemas.microsoft.com/office/powerpoint/2010/main" val="99637580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7621301" y="6387910"/>
            <a:ext cx="990599" cy="228659"/>
          </a:xfrm>
        </p:spPr>
        <p:txBody>
          <a:bodyPr/>
          <a:lstStyle/>
          <a:p>
            <a:fld id="{283B50AD-FCB5-44AB-ACE2-A5EBF34C8257}" type="datetimeFigureOut">
              <a:rPr lang="en-US" smtClean="0"/>
              <a:t>05-02-2023</a:t>
            </a:fld>
            <a:endParaRPr lang="en-US"/>
          </a:p>
        </p:txBody>
      </p:sp>
      <p:sp>
        <p:nvSpPr>
          <p:cNvPr id="5" name="Footer Placeholder 4"/>
          <p:cNvSpPr>
            <a:spLocks noGrp="1"/>
          </p:cNvSpPr>
          <p:nvPr>
            <p:ph type="ftr" sz="quarter" idx="11"/>
          </p:nvPr>
        </p:nvSpPr>
        <p:spPr>
          <a:xfrm>
            <a:off x="516133" y="6387910"/>
            <a:ext cx="3859795" cy="228660"/>
          </a:xfrm>
        </p:spPr>
        <p:txBody>
          <a:bodyPr/>
          <a:lstStyle/>
          <a:p>
            <a:endParaRPr lang="en-US"/>
          </a:p>
        </p:txBody>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fld id="{F39DFEAA-7127-4AF0-A7B1-BA0B95B8D32B}" type="slidenum">
              <a:rPr lang="en-US" smtClean="0"/>
              <a:t>‹#›</a:t>
            </a:fld>
            <a:endParaRPr lang="en-US"/>
          </a:p>
        </p:txBody>
      </p:sp>
    </p:spTree>
    <p:extLst>
      <p:ext uri="{BB962C8B-B14F-4D97-AF65-F5344CB8AC3E}">
        <p14:creationId xmlns:p14="http://schemas.microsoft.com/office/powerpoint/2010/main" val="412486351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7" name="Group 6"/>
          <p:cNvGrpSpPr/>
          <p:nvPr/>
        </p:nvGrpSpPr>
        <p:grpSpPr>
          <a:xfrm>
            <a:off x="-1588" y="0"/>
            <a:ext cx="9120420" cy="6860798"/>
            <a:chOff x="-1588" y="0"/>
            <a:chExt cx="9120420" cy="6860798"/>
          </a:xfrm>
        </p:grpSpPr>
        <p:sp>
          <p:nvSpPr>
            <p:cNvPr id="11" name="Rectangle 10"/>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Oval 1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Freeform 5"/>
            <p:cNvSpPr/>
            <p:nvPr/>
          </p:nvSpPr>
          <p:spPr bwMode="gray">
            <a:xfrm rot="4966650">
              <a:off x="4673046" y="5107506"/>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grpSp>
      <p:sp>
        <p:nvSpPr>
          <p:cNvPr id="17" name="Rectangle 16"/>
          <p:cNvSpPr/>
          <p:nvPr/>
        </p:nvSpPr>
        <p:spPr>
          <a:xfrm>
            <a:off x="414867" y="402165"/>
            <a:ext cx="46105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0" name="Freeform 9"/>
          <p:cNvSpPr/>
          <p:nvPr/>
        </p:nvSpPr>
        <p:spPr bwMode="gray">
          <a:xfrm rot="5400000">
            <a:off x="1299309"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8"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sp>
        <p:nvSpPr>
          <p:cNvPr id="2" name="Vertical Title 1"/>
          <p:cNvSpPr>
            <a:spLocks noGrp="1"/>
          </p:cNvSpPr>
          <p:nvPr>
            <p:ph type="title" orient="vert"/>
          </p:nvPr>
        </p:nvSpPr>
        <p:spPr>
          <a:xfrm>
            <a:off x="6174928" y="1447799"/>
            <a:ext cx="1113516" cy="4572001"/>
          </a:xfrm>
        </p:spPr>
        <p:txBody>
          <a:bodyPr vert="eaVert" anchor="ctr"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66738" y="1447799"/>
            <a:ext cx="4416936" cy="4572001"/>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83B50AD-FCB5-44AB-ACE2-A5EBF34C8257}" type="datetimeFigureOut">
              <a:rPr lang="en-US" smtClean="0"/>
              <a:t>05-02-2023</a:t>
            </a:fld>
            <a:endParaRPr lang="en-US"/>
          </a:p>
        </p:txBody>
      </p:sp>
      <p:sp>
        <p:nvSpPr>
          <p:cNvPr id="5" name="Footer Placeholder 4"/>
          <p:cNvSpPr>
            <a:spLocks noGrp="1"/>
          </p:cNvSpPr>
          <p:nvPr>
            <p:ph type="ftr" sz="quarter" idx="11"/>
          </p:nvPr>
        </p:nvSpPr>
        <p:spPr>
          <a:xfrm>
            <a:off x="538546" y="6365498"/>
            <a:ext cx="3859795" cy="228660"/>
          </a:xfrm>
        </p:spPr>
        <p:txBody>
          <a:bodyPr/>
          <a:lstStyle/>
          <a:p>
            <a:endParaRPr lang="en-US"/>
          </a:p>
        </p:txBody>
      </p:sp>
      <p:sp>
        <p:nvSpPr>
          <p:cNvPr id="9" name="Rectangle 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fld id="{F39DFEAA-7127-4AF0-A7B1-BA0B95B8D32B}" type="slidenum">
              <a:rPr lang="en-US" smtClean="0"/>
              <a:t>‹#›</a:t>
            </a:fld>
            <a:endParaRPr lang="en-US"/>
          </a:p>
        </p:txBody>
      </p:sp>
    </p:spTree>
    <p:extLst>
      <p:ext uri="{BB962C8B-B14F-4D97-AF65-F5344CB8AC3E}">
        <p14:creationId xmlns:p14="http://schemas.microsoft.com/office/powerpoint/2010/main" val="6211924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65970" y="927098"/>
            <a:ext cx="6343672" cy="709865"/>
          </a:xfrm>
        </p:spPr>
        <p:txBody>
          <a:bodyPr anchor="ctr"/>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83B50AD-FCB5-44AB-ACE2-A5EBF34C8257}" type="datetimeFigureOut">
              <a:rPr lang="en-US" smtClean="0"/>
              <a:t>05-02-2023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F39DFEAA-7127-4AF0-A7B1-BA0B95B8D32B}" type="slidenum">
              <a:rPr lang="en-US" smtClean="0"/>
              <a:t>‹#›</a:t>
            </a:fld>
            <a:endParaRPr lang="en-US"/>
          </a:p>
        </p:txBody>
      </p:sp>
    </p:spTree>
    <p:extLst>
      <p:ext uri="{BB962C8B-B14F-4D97-AF65-F5344CB8AC3E}">
        <p14:creationId xmlns:p14="http://schemas.microsoft.com/office/powerpoint/2010/main" val="19336186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7" name="Group 6"/>
          <p:cNvGrpSpPr/>
          <p:nvPr/>
        </p:nvGrpSpPr>
        <p:grpSpPr>
          <a:xfrm>
            <a:off x="-1588" y="0"/>
            <a:ext cx="9145588" cy="6860798"/>
            <a:chOff x="-1588" y="0"/>
            <a:chExt cx="9145588" cy="6860798"/>
          </a:xfrm>
        </p:grpSpPr>
        <p:sp>
          <p:nvSpPr>
            <p:cNvPr id="12" name="Rectangle 11"/>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bwMode="gray">
            <a:xfrm rot="16200000">
              <a:off x="3105027"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8" name="Freeform 5"/>
            <p:cNvSpPr/>
            <p:nvPr/>
          </p:nvSpPr>
          <p:spPr bwMode="gray">
            <a:xfrm rot="15687606">
              <a:off x="3320102"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77534" y="2257588"/>
            <a:ext cx="3090672" cy="3020344"/>
          </a:xfrm>
        </p:spPr>
        <p:txBody>
          <a:bodyPr anchor="ct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5119261" y="2257588"/>
            <a:ext cx="3082516" cy="302034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283B50AD-FCB5-44AB-ACE2-A5EBF34C8257}" type="datetimeFigureOut">
              <a:rPr lang="en-US" smtClean="0"/>
              <a:t>05-02-2023</a:t>
            </a:fld>
            <a:endParaRPr lang="en-US"/>
          </a:p>
        </p:txBody>
      </p:sp>
      <p:sp>
        <p:nvSpPr>
          <p:cNvPr id="5" name="Footer Placeholder 4"/>
          <p:cNvSpPr>
            <a:spLocks noGrp="1"/>
          </p:cNvSpPr>
          <p:nvPr>
            <p:ph type="ftr" sz="quarter" idx="11"/>
          </p:nvPr>
        </p:nvSpPr>
        <p:spPr/>
        <p:txBody>
          <a:bodyPr/>
          <a:lstStyle/>
          <a:p>
            <a:endParaRPr lang="en-US"/>
          </a:p>
        </p:txBody>
      </p:sp>
      <p:sp>
        <p:nvSpPr>
          <p:cNvPr id="8" name="Rectangle 7"/>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F39DFEAA-7127-4AF0-A7B1-BA0B95B8D32B}" type="slidenum">
              <a:rPr lang="en-US" smtClean="0"/>
              <a:t>‹#›</a:t>
            </a:fld>
            <a:endParaRPr lang="en-US"/>
          </a:p>
        </p:txBody>
      </p:sp>
    </p:spTree>
    <p:extLst>
      <p:ext uri="{BB962C8B-B14F-4D97-AF65-F5344CB8AC3E}">
        <p14:creationId xmlns:p14="http://schemas.microsoft.com/office/powerpoint/2010/main" val="1610313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smtClean="0"/>
              <a:t>Click to edit Master title style</a:t>
            </a:r>
            <a:endParaRPr lang="en-US" dirty="0"/>
          </a:p>
        </p:txBody>
      </p:sp>
      <p:sp>
        <p:nvSpPr>
          <p:cNvPr id="3" name="Content Placeholder 2"/>
          <p:cNvSpPr>
            <a:spLocks noGrp="1"/>
          </p:cNvSpPr>
          <p:nvPr>
            <p:ph sz="half" idx="1"/>
          </p:nvPr>
        </p:nvSpPr>
        <p:spPr>
          <a:xfrm>
            <a:off x="866440" y="2489200"/>
            <a:ext cx="3636980" cy="3530603"/>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0581" y="2489203"/>
            <a:ext cx="3636980" cy="3530600"/>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83B50AD-FCB5-44AB-ACE2-A5EBF34C8257}" type="datetimeFigureOut">
              <a:rPr lang="en-US" smtClean="0"/>
              <a:t>05-02-2023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F39DFEAA-7127-4AF0-A7B1-BA0B95B8D32B}" type="slidenum">
              <a:rPr lang="en-US" smtClean="0"/>
              <a:t>‹#›</a:t>
            </a:fld>
            <a:endParaRPr lang="en-US"/>
          </a:p>
        </p:txBody>
      </p:sp>
    </p:spTree>
    <p:extLst>
      <p:ext uri="{BB962C8B-B14F-4D97-AF65-F5344CB8AC3E}">
        <p14:creationId xmlns:p14="http://schemas.microsoft.com/office/powerpoint/2010/main" val="33321433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869918" y="2489200"/>
            <a:ext cx="3633502" cy="759290"/>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66440" y="3248490"/>
            <a:ext cx="3636980" cy="2771311"/>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0581" y="2489200"/>
            <a:ext cx="3636979" cy="756635"/>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40581" y="3245835"/>
            <a:ext cx="3636980" cy="277396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83B50AD-FCB5-44AB-ACE2-A5EBF34C8257}" type="datetimeFigureOut">
              <a:rPr lang="en-US" smtClean="0"/>
              <a:t>05-02-2023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F39DFEAA-7127-4AF0-A7B1-BA0B95B8D32B}" type="slidenum">
              <a:rPr lang="en-US" smtClean="0"/>
              <a:t>‹#›</a:t>
            </a:fld>
            <a:endParaRPr lang="en-US"/>
          </a:p>
        </p:txBody>
      </p:sp>
    </p:spTree>
    <p:extLst>
      <p:ext uri="{BB962C8B-B14F-4D97-AF65-F5344CB8AC3E}">
        <p14:creationId xmlns:p14="http://schemas.microsoft.com/office/powerpoint/2010/main" val="3626932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283B50AD-FCB5-44AB-ACE2-A5EBF34C8257}" type="datetimeFigureOut">
              <a:rPr lang="en-US" smtClean="0"/>
              <a:t>05-02-2023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F39DFEAA-7127-4AF0-A7B1-BA0B95B8D32B}" type="slidenum">
              <a:rPr lang="en-US" smtClean="0"/>
              <a:t>‹#›</a:t>
            </a:fld>
            <a:endParaRPr lang="en-US"/>
          </a:p>
        </p:txBody>
      </p:sp>
    </p:spTree>
    <p:extLst>
      <p:ext uri="{BB962C8B-B14F-4D97-AF65-F5344CB8AC3E}">
        <p14:creationId xmlns:p14="http://schemas.microsoft.com/office/powerpoint/2010/main" val="27828234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Date Placeholder 1"/>
          <p:cNvSpPr>
            <a:spLocks noGrp="1"/>
          </p:cNvSpPr>
          <p:nvPr>
            <p:ph type="dt" sz="half" idx="10"/>
          </p:nvPr>
        </p:nvSpPr>
        <p:spPr/>
        <p:txBody>
          <a:bodyPr/>
          <a:lstStyle/>
          <a:p>
            <a:fld id="{283B50AD-FCB5-44AB-ACE2-A5EBF34C8257}" type="datetimeFigureOut">
              <a:rPr lang="en-US" smtClean="0"/>
              <a:t>05-02-2023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7678616" y="295730"/>
            <a:ext cx="791308" cy="767687"/>
          </a:xfrm>
          <a:prstGeom prst="rect">
            <a:avLst/>
          </a:prstGeom>
        </p:spPr>
        <p:txBody>
          <a:bodyPr/>
          <a:lstStyle>
            <a:lvl1pPr algn="ctr">
              <a:defRPr sz="2800"/>
            </a:lvl1pPr>
          </a:lstStyle>
          <a:p>
            <a:fld id="{F39DFEAA-7127-4AF0-A7B1-BA0B95B8D32B}" type="slidenum">
              <a:rPr lang="en-US" smtClean="0"/>
              <a:t>‹#›</a:t>
            </a:fld>
            <a:endParaRPr lang="en-US"/>
          </a:p>
        </p:txBody>
      </p:sp>
    </p:spTree>
    <p:extLst>
      <p:ext uri="{BB962C8B-B14F-4D97-AF65-F5344CB8AC3E}">
        <p14:creationId xmlns:p14="http://schemas.microsoft.com/office/powerpoint/2010/main" val="6800554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8" name="Group 7"/>
          <p:cNvGrpSpPr/>
          <p:nvPr/>
        </p:nvGrpSpPr>
        <p:grpSpPr>
          <a:xfrm>
            <a:off x="-1588" y="0"/>
            <a:ext cx="9145588" cy="6860798"/>
            <a:chOff x="-1588" y="0"/>
            <a:chExt cx="9145588" cy="6860798"/>
          </a:xfrm>
        </p:grpSpPr>
        <p:sp>
          <p:nvSpPr>
            <p:cNvPr id="13" name="Rectangle 12"/>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bwMode="gray">
            <a:xfrm rot="16200000">
              <a:off x="2548536"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22" name="Freeform 5"/>
            <p:cNvSpPr/>
            <p:nvPr/>
          </p:nvSpPr>
          <p:spPr bwMode="gray">
            <a:xfrm rot="15687606">
              <a:off x="2769747"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0" y="1447800"/>
            <a:ext cx="2712590" cy="1495588"/>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568927" y="1447800"/>
            <a:ext cx="3632850" cy="4572000"/>
          </a:xfrm>
        </p:spPr>
        <p:txBody>
          <a:bodyPr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bwMode="gray">
          <a:xfrm>
            <a:off x="866441" y="3086845"/>
            <a:ext cx="2712589" cy="2933701"/>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283B50AD-FCB5-44AB-ACE2-A5EBF34C8257}" type="datetimeFigureOut">
              <a:rPr lang="en-US" smtClean="0"/>
              <a:t>05-02-2023</a:t>
            </a:fld>
            <a:endParaRPr lang="en-US"/>
          </a:p>
        </p:txBody>
      </p:sp>
      <p:sp>
        <p:nvSpPr>
          <p:cNvPr id="6" name="Footer Placeholder 5"/>
          <p:cNvSpPr>
            <a:spLocks noGrp="1"/>
          </p:cNvSpPr>
          <p:nvPr>
            <p:ph type="ftr" sz="quarter" idx="11"/>
          </p:nvPr>
        </p:nvSpPr>
        <p:spPr/>
        <p:txBody>
          <a:bodyPr/>
          <a:lstStyle/>
          <a:p>
            <a:endParaRPr lang="en-US"/>
          </a:p>
        </p:txBody>
      </p:sp>
      <p:sp>
        <p:nvSpPr>
          <p:cNvPr id="9" name="Rectangle 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678616" y="295730"/>
            <a:ext cx="791308" cy="767687"/>
          </a:xfrm>
          <a:prstGeom prst="rect">
            <a:avLst/>
          </a:prstGeom>
        </p:spPr>
        <p:txBody>
          <a:bodyPr/>
          <a:lstStyle>
            <a:lvl1pPr algn="ctr">
              <a:defRPr sz="2800"/>
            </a:lvl1pPr>
          </a:lstStyle>
          <a:p>
            <a:fld id="{F39DFEAA-7127-4AF0-A7B1-BA0B95B8D32B}" type="slidenum">
              <a:rPr lang="en-US" smtClean="0"/>
              <a:t>‹#›</a:t>
            </a:fld>
            <a:endParaRPr lang="en-US"/>
          </a:p>
        </p:txBody>
      </p:sp>
    </p:spTree>
    <p:extLst>
      <p:ext uri="{BB962C8B-B14F-4D97-AF65-F5344CB8AC3E}">
        <p14:creationId xmlns:p14="http://schemas.microsoft.com/office/powerpoint/2010/main" val="24344049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1588" y="0"/>
            <a:ext cx="9145588" cy="6860798"/>
            <a:chOff x="-1588" y="0"/>
            <a:chExt cx="9145588" cy="6860798"/>
          </a:xfrm>
        </p:grpSpPr>
        <p:sp>
          <p:nvSpPr>
            <p:cNvPr id="13" name="Rectangle 12"/>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bwMode="gray">
            <a:xfrm rot="16200000">
              <a:off x="2852610"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24" name="Freeform 5"/>
            <p:cNvSpPr/>
            <p:nvPr/>
          </p:nvSpPr>
          <p:spPr bwMode="gray">
            <a:xfrm rot="15687606">
              <a:off x="3074559"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0" y="1381390"/>
            <a:ext cx="2987089" cy="157480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722909" y="1320800"/>
            <a:ext cx="2791102" cy="42164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866440" y="3086100"/>
            <a:ext cx="2987089" cy="24511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283B50AD-FCB5-44AB-ACE2-A5EBF34C8257}" type="datetimeFigureOut">
              <a:rPr lang="en-US" smtClean="0"/>
              <a:t>05-02-2023</a:t>
            </a:fld>
            <a:endParaRPr lang="en-US"/>
          </a:p>
        </p:txBody>
      </p:sp>
      <p:sp>
        <p:nvSpPr>
          <p:cNvPr id="6" name="Footer Placeholder 5"/>
          <p:cNvSpPr>
            <a:spLocks noGrp="1"/>
          </p:cNvSpPr>
          <p:nvPr>
            <p:ph type="ftr" sz="quarter" idx="11"/>
          </p:nvPr>
        </p:nvSpPr>
        <p:spPr/>
        <p:txBody>
          <a:bodyPr/>
          <a:lstStyle/>
          <a:p>
            <a:endParaRPr lang="en-US"/>
          </a:p>
        </p:txBody>
      </p:sp>
      <p:sp>
        <p:nvSpPr>
          <p:cNvPr id="10" name="Rectangle 9"/>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678616" y="295730"/>
            <a:ext cx="791308" cy="767687"/>
          </a:xfrm>
          <a:prstGeom prst="rect">
            <a:avLst/>
          </a:prstGeom>
        </p:spPr>
        <p:txBody>
          <a:bodyPr/>
          <a:lstStyle>
            <a:lvl1pPr algn="ctr">
              <a:defRPr sz="2800"/>
            </a:lvl1pPr>
          </a:lstStyle>
          <a:p>
            <a:fld id="{F39DFEAA-7127-4AF0-A7B1-BA0B95B8D32B}" type="slidenum">
              <a:rPr lang="en-US" smtClean="0"/>
              <a:t>‹#›</a:t>
            </a:fld>
            <a:endParaRPr lang="en-US"/>
          </a:p>
        </p:txBody>
      </p:sp>
    </p:spTree>
    <p:extLst>
      <p:ext uri="{BB962C8B-B14F-4D97-AF65-F5344CB8AC3E}">
        <p14:creationId xmlns:p14="http://schemas.microsoft.com/office/powerpoint/2010/main" val="38941846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6" name="Group 5"/>
          <p:cNvGrpSpPr/>
          <p:nvPr/>
        </p:nvGrpSpPr>
        <p:grpSpPr>
          <a:xfrm>
            <a:off x="-1588" y="0"/>
            <a:ext cx="9145588" cy="6860798"/>
            <a:chOff x="-1588" y="0"/>
            <a:chExt cx="9145588" cy="6860798"/>
          </a:xfrm>
        </p:grpSpPr>
        <p:sp>
          <p:nvSpPr>
            <p:cNvPr id="14" name="Rectangle 13"/>
            <p:cNvSpPr/>
            <p:nvPr/>
          </p:nvSpPr>
          <p:spPr>
            <a:xfrm>
              <a:off x="0" y="0"/>
              <a:ext cx="9118832"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Oval 20"/>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Freeform 5"/>
            <p:cNvSpPr/>
            <p:nvPr/>
          </p:nvSpPr>
          <p:spPr bwMode="gray">
            <a:xfrm rot="21010068">
              <a:off x="6359946" y="179029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5" name="Freeform 24"/>
            <p:cNvSpPr/>
            <p:nvPr/>
          </p:nvSpPr>
          <p:spPr bwMode="gray">
            <a:xfrm>
              <a:off x="485023" y="1856450"/>
              <a:ext cx="8173954" cy="4535226"/>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0"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Placeholder 1"/>
          <p:cNvSpPr>
            <a:spLocks noGrp="1"/>
          </p:cNvSpPr>
          <p:nvPr>
            <p:ph type="title"/>
          </p:nvPr>
        </p:nvSpPr>
        <p:spPr bwMode="gray">
          <a:xfrm>
            <a:off x="866440" y="927099"/>
            <a:ext cx="6345260" cy="709865"/>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64382" y="2489200"/>
            <a:ext cx="6345260" cy="353060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574443" y="6365498"/>
            <a:ext cx="990599" cy="228659"/>
          </a:xfrm>
          <a:prstGeom prst="rect">
            <a:avLst/>
          </a:prstGeom>
        </p:spPr>
        <p:txBody>
          <a:bodyPr vert="horz" lIns="91440" tIns="45720" rIns="91440" bIns="45720" rtlCol="0" anchor="b"/>
          <a:lstStyle>
            <a:lvl1pPr algn="r">
              <a:defRPr sz="900" b="1" i="0">
                <a:solidFill>
                  <a:schemeClr val="accent1"/>
                </a:solidFill>
              </a:defRPr>
            </a:lvl1pPr>
          </a:lstStyle>
          <a:p>
            <a:fld id="{283B50AD-FCB5-44AB-ACE2-A5EBF34C8257}" type="datetimeFigureOut">
              <a:rPr lang="en-US" smtClean="0"/>
              <a:t>05-02-2023</a:t>
            </a:fld>
            <a:endParaRPr lang="en-US"/>
          </a:p>
        </p:txBody>
      </p:sp>
      <p:sp>
        <p:nvSpPr>
          <p:cNvPr id="5" name="Footer Placeholder 4"/>
          <p:cNvSpPr>
            <a:spLocks noGrp="1"/>
          </p:cNvSpPr>
          <p:nvPr>
            <p:ph type="ftr" sz="quarter" idx="3"/>
          </p:nvPr>
        </p:nvSpPr>
        <p:spPr>
          <a:xfrm>
            <a:off x="590843" y="6365497"/>
            <a:ext cx="3859795" cy="228660"/>
          </a:xfrm>
          <a:prstGeom prst="rect">
            <a:avLst/>
          </a:prstGeom>
        </p:spPr>
        <p:txBody>
          <a:bodyPr vert="horz" lIns="91440" tIns="45720" rIns="91440" bIns="45720" rtlCol="0" anchor="b"/>
          <a:lstStyle>
            <a:lvl1pPr algn="l">
              <a:defRPr sz="900" b="1" i="0">
                <a:solidFill>
                  <a:schemeClr val="accent1"/>
                </a:solidFill>
              </a:defRPr>
            </a:lvl1pPr>
          </a:lstStyle>
          <a:p>
            <a:endParaRPr lang="en-US"/>
          </a:p>
        </p:txBody>
      </p:sp>
      <p:sp>
        <p:nvSpPr>
          <p:cNvPr id="26" name="Rectangle 25"/>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8" name="Slide Number Placeholder 5"/>
          <p:cNvSpPr>
            <a:spLocks noGrp="1"/>
          </p:cNvSpPr>
          <p:nvPr>
            <p:ph type="sldNum" sz="quarter" idx="4"/>
          </p:nvPr>
        </p:nvSpPr>
        <p:spPr bwMode="gray">
          <a:xfrm>
            <a:off x="7678616" y="295730"/>
            <a:ext cx="791308" cy="767687"/>
          </a:xfrm>
          <a:prstGeom prst="rect">
            <a:avLst/>
          </a:prstGeom>
        </p:spPr>
        <p:txBody>
          <a:bodyPr anchor="b"/>
          <a:lstStyle>
            <a:lvl1pPr algn="ctr">
              <a:defRPr sz="2800">
                <a:solidFill>
                  <a:schemeClr val="bg1"/>
                </a:solidFill>
              </a:defRPr>
            </a:lvl1pPr>
          </a:lstStyle>
          <a:p>
            <a:fld id="{F39DFEAA-7127-4AF0-A7B1-BA0B95B8D32B}" type="slidenum">
              <a:rPr lang="en-US" smtClean="0"/>
              <a:t>‹#›</a:t>
            </a:fld>
            <a:endParaRPr lang="en-US"/>
          </a:p>
        </p:txBody>
      </p:sp>
    </p:spTree>
    <p:extLst>
      <p:ext uri="{BB962C8B-B14F-4D97-AF65-F5344CB8AC3E}">
        <p14:creationId xmlns:p14="http://schemas.microsoft.com/office/powerpoint/2010/main" val="77190712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3200" b="0" i="0" kern="1200">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685800" indent="-283464"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96012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23444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150876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18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0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225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24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ubtitle 2"/>
          <p:cNvSpPr>
            <a:spLocks noGrp="1"/>
          </p:cNvSpPr>
          <p:nvPr>
            <p:ph type="subTitle" idx="1"/>
          </p:nvPr>
        </p:nvSpPr>
        <p:spPr>
          <a:xfrm>
            <a:off x="4284663" y="5589588"/>
            <a:ext cx="4529137" cy="1031875"/>
          </a:xfrm>
        </p:spPr>
        <p:txBody>
          <a:bodyPr/>
          <a:lstStyle/>
          <a:p>
            <a:pPr eaLnBrk="1" hangingPunct="1">
              <a:spcBef>
                <a:spcPct val="0"/>
              </a:spcBef>
            </a:pPr>
            <a:r>
              <a:rPr lang="sr-Cyrl-RS" sz="2400" b="1" dirty="0" smtClean="0">
                <a:solidFill>
                  <a:schemeClr val="tx1"/>
                </a:solidFill>
              </a:rPr>
              <a:t>Доц</a:t>
            </a:r>
            <a:r>
              <a:rPr lang="sr-Cyrl-CS" sz="2400" b="1" dirty="0" smtClean="0">
                <a:solidFill>
                  <a:schemeClr val="tx1"/>
                </a:solidFill>
              </a:rPr>
              <a:t>. др Дејан Чубрило</a:t>
            </a:r>
            <a:endParaRPr lang="en-US" sz="2400" b="1" dirty="0" smtClean="0">
              <a:solidFill>
                <a:schemeClr val="tx1"/>
              </a:solidFill>
            </a:endParaRPr>
          </a:p>
        </p:txBody>
      </p:sp>
      <p:sp>
        <p:nvSpPr>
          <p:cNvPr id="2051" name="Text Box 7"/>
          <p:cNvSpPr txBox="1">
            <a:spLocks noChangeArrowheads="1"/>
          </p:cNvSpPr>
          <p:nvPr/>
        </p:nvSpPr>
        <p:spPr bwMode="auto">
          <a:xfrm>
            <a:off x="2300666" y="1196975"/>
            <a:ext cx="4445832" cy="369332"/>
          </a:xfrm>
          <a:prstGeom prst="rect">
            <a:avLst/>
          </a:prstGeom>
          <a:noFill/>
          <a:ln w="9525">
            <a:noFill/>
            <a:miter lim="800000"/>
            <a:headEnd/>
            <a:tailEnd/>
          </a:ln>
        </p:spPr>
        <p:txBody>
          <a:bodyPr wrap="none">
            <a:spAutoFit/>
          </a:bodyPr>
          <a:lstStyle/>
          <a:p>
            <a:pPr algn="ctr"/>
            <a:r>
              <a:rPr lang="sr-Cyrl-CS" b="1" dirty="0">
                <a:latin typeface="Calibri" pitchFamily="34" charset="0"/>
              </a:rPr>
              <a:t>Интегрисане академске студије </a:t>
            </a:r>
            <a:r>
              <a:rPr lang="sr-Cyrl-RS" b="1" dirty="0" smtClean="0">
                <a:latin typeface="Calibri" pitchFamily="34" charset="0"/>
              </a:rPr>
              <a:t>медицине</a:t>
            </a:r>
            <a:endParaRPr lang="en-US" b="1" dirty="0">
              <a:latin typeface="Calibri" pitchFamily="34" charset="0"/>
            </a:endParaRPr>
          </a:p>
        </p:txBody>
      </p:sp>
      <p:sp>
        <p:nvSpPr>
          <p:cNvPr id="9" name="Rectangle 8"/>
          <p:cNvSpPr/>
          <p:nvPr/>
        </p:nvSpPr>
        <p:spPr>
          <a:xfrm>
            <a:off x="2268538" y="1773238"/>
            <a:ext cx="4679950" cy="830262"/>
          </a:xfrm>
          <a:prstGeom prst="rect">
            <a:avLst/>
          </a:prstGeom>
        </p:spPr>
        <p:txBody>
          <a:bodyPr>
            <a:spAutoFit/>
          </a:bodyPr>
          <a:lstStyle/>
          <a:p>
            <a:pPr algn="ctr" eaLnBrk="0" hangingPunct="0">
              <a:defRPr/>
            </a:pPr>
            <a:r>
              <a:rPr lang="ru-RU" sz="2400" b="1" dirty="0">
                <a:solidFill>
                  <a:srgbClr val="000000"/>
                </a:solidFill>
                <a:latin typeface="+mn-lt"/>
                <a:cs typeface="+mn-cs"/>
              </a:rPr>
              <a:t>МОДУЛ </a:t>
            </a:r>
            <a:r>
              <a:rPr lang="en-US" sz="2400" b="1" dirty="0" smtClean="0">
                <a:solidFill>
                  <a:srgbClr val="000000"/>
                </a:solidFill>
                <a:latin typeface="+mn-lt"/>
                <a:cs typeface="+mn-cs"/>
              </a:rPr>
              <a:t>3</a:t>
            </a:r>
            <a:r>
              <a:rPr lang="ru-RU" sz="2400" b="1" dirty="0" smtClean="0">
                <a:solidFill>
                  <a:srgbClr val="000000"/>
                </a:solidFill>
                <a:latin typeface="+mn-lt"/>
                <a:cs typeface="+mn-cs"/>
              </a:rPr>
              <a:t>: </a:t>
            </a:r>
            <a:endParaRPr lang="ru-RU" sz="2400" b="1" dirty="0">
              <a:solidFill>
                <a:srgbClr val="000000"/>
              </a:solidFill>
              <a:latin typeface="+mn-lt"/>
              <a:cs typeface="+mn-cs"/>
            </a:endParaRPr>
          </a:p>
          <a:p>
            <a:pPr algn="ctr" eaLnBrk="0" hangingPunct="0">
              <a:defRPr/>
            </a:pPr>
            <a:r>
              <a:rPr lang="sr-Cyrl-CS" sz="2400" b="1" dirty="0" smtClean="0">
                <a:solidFill>
                  <a:srgbClr val="000000"/>
                </a:solidFill>
                <a:latin typeface="+mn-lt"/>
                <a:cs typeface="Times New Roman" pitchFamily="18" charset="0"/>
              </a:rPr>
              <a:t>СПОРТСКА МЕДИЦИНА</a:t>
            </a:r>
            <a:endParaRPr lang="sr-Cyrl-CS" sz="2400" b="1" dirty="0">
              <a:solidFill>
                <a:srgbClr val="000000"/>
              </a:solidFill>
              <a:latin typeface="+mn-lt"/>
              <a:cs typeface="+mn-cs"/>
            </a:endParaRPr>
          </a:p>
        </p:txBody>
      </p:sp>
      <p:sp>
        <p:nvSpPr>
          <p:cNvPr id="10" name="Rectangle 9"/>
          <p:cNvSpPr/>
          <p:nvPr/>
        </p:nvSpPr>
        <p:spPr>
          <a:xfrm>
            <a:off x="323850" y="2924175"/>
            <a:ext cx="8281988" cy="1723549"/>
          </a:xfrm>
          <a:prstGeom prst="rect">
            <a:avLst/>
          </a:prstGeom>
        </p:spPr>
        <p:txBody>
          <a:bodyPr>
            <a:spAutoFit/>
          </a:bodyPr>
          <a:lstStyle/>
          <a:p>
            <a:pPr algn="ctr">
              <a:defRPr/>
            </a:pPr>
            <a:r>
              <a:rPr lang="sr-Cyrl-RS" sz="2200" b="1" dirty="0" smtClean="0">
                <a:solidFill>
                  <a:srgbClr val="000000"/>
                </a:solidFill>
              </a:rPr>
              <a:t>13. недеља</a:t>
            </a:r>
            <a:r>
              <a:rPr lang="sr-Cyrl-CS" sz="2200" b="1" dirty="0" smtClean="0">
                <a:solidFill>
                  <a:srgbClr val="000000"/>
                </a:solidFill>
                <a:latin typeface="+mn-lt"/>
                <a:cs typeface="+mn-cs"/>
              </a:rPr>
              <a:t>:</a:t>
            </a:r>
            <a:endParaRPr lang="sr-Cyrl-CS" sz="2200" b="1" dirty="0">
              <a:solidFill>
                <a:srgbClr val="000000"/>
              </a:solidFill>
              <a:latin typeface="+mn-lt"/>
              <a:cs typeface="+mn-cs"/>
            </a:endParaRPr>
          </a:p>
          <a:p>
            <a:pPr algn="ctr">
              <a:defRPr/>
            </a:pPr>
            <a:r>
              <a:rPr lang="en-US" sz="4000" b="1" dirty="0">
                <a:solidFill>
                  <a:srgbClr val="000000"/>
                </a:solidFill>
                <a:latin typeface="+mn-lt"/>
                <a:cs typeface="+mn-cs"/>
              </a:rPr>
              <a:t>     </a:t>
            </a:r>
            <a:r>
              <a:rPr lang="sr-Cyrl-CS" sz="4000" b="1" dirty="0">
                <a:latin typeface="Times New Roman" panose="02020603050405020304" pitchFamily="18" charset="0"/>
                <a:ea typeface="Times New Roman" panose="02020603050405020304" pitchFamily="18" charset="0"/>
              </a:rPr>
              <a:t>АДАПТАЦИОНА РЕАКЦИЈА ОРГАНИЗМА НА ТРЕНИНГ</a:t>
            </a:r>
            <a:r>
              <a:rPr lang="ru-RU" sz="4400" b="1" dirty="0">
                <a:solidFill>
                  <a:srgbClr val="000000"/>
                </a:solidFill>
                <a:latin typeface="+mn-lt"/>
                <a:cs typeface="+mn-cs"/>
              </a:rPr>
              <a:t>	</a:t>
            </a:r>
          </a:p>
        </p:txBody>
      </p:sp>
      <p:pic>
        <p:nvPicPr>
          <p:cNvPr id="2054" name="Picture 7" descr="E:\DOKUMENTI\Nimda dokumenti\memo grb.png"/>
          <p:cNvPicPr>
            <a:picLocks noChangeAspect="1" noChangeArrowheads="1"/>
          </p:cNvPicPr>
          <p:nvPr/>
        </p:nvPicPr>
        <p:blipFill>
          <a:blip r:embed="rId2"/>
          <a:srcRect/>
          <a:stretch>
            <a:fillRect/>
          </a:stretch>
        </p:blipFill>
        <p:spPr bwMode="auto">
          <a:xfrm>
            <a:off x="1835150" y="333375"/>
            <a:ext cx="5329238" cy="8366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2489200"/>
            <a:ext cx="9144000" cy="3530600"/>
          </a:xfrm>
        </p:spPr>
        <p:txBody>
          <a:bodyPr>
            <a:normAutofit/>
          </a:bodyPr>
          <a:lstStyle/>
          <a:p>
            <a:r>
              <a:rPr lang="ru-RU" dirty="0"/>
              <a:t>Анаеробни тренинг подразумева интензивну физичку активност која покреће анаеробне системе за добијање енергије. </a:t>
            </a:r>
            <a:endParaRPr lang="ru-RU" dirty="0" smtClean="0"/>
          </a:p>
          <a:p>
            <a:r>
              <a:rPr lang="ru-RU" dirty="0" smtClean="0"/>
              <a:t>Анаеробни </a:t>
            </a:r>
            <a:r>
              <a:rPr lang="ru-RU" dirty="0"/>
              <a:t>тренинг зато служи за повећање ефикасности анаеробног метаболичког система, снаге и брзине. Најчешће се користи у спортовима који не захтевају издржљивост, а такмичари овим тренингом добијају на снази и експлозивности. </a:t>
            </a:r>
            <a:endParaRPr lang="ru-RU" dirty="0" smtClean="0"/>
          </a:p>
          <a:p>
            <a:pPr marL="0" indent="0">
              <a:buNone/>
            </a:pPr>
            <a:r>
              <a:rPr lang="ru-RU" dirty="0" smtClean="0"/>
              <a:t>На </a:t>
            </a:r>
            <a:r>
              <a:rPr lang="ru-RU" dirty="0"/>
              <a:t>пример, мишићи тркача се кроз анаеробни тренинг развијају другачије 160 него у току аеробног тренинга, резултујући већим перформансама на краћим стазама, које трају до 2 минута.</a:t>
            </a:r>
            <a:endParaRPr lang="en-US" dirty="0"/>
          </a:p>
        </p:txBody>
      </p:sp>
    </p:spTree>
    <p:extLst>
      <p:ext uri="{BB962C8B-B14F-4D97-AF65-F5344CB8AC3E}">
        <p14:creationId xmlns:p14="http://schemas.microsoft.com/office/powerpoint/2010/main" val="24400943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a:t>Карактеристике анаеробног тренинга су следеће</a:t>
            </a:r>
            <a:endParaRPr lang="en-US" dirty="0"/>
          </a:p>
        </p:txBody>
      </p:sp>
      <p:sp>
        <p:nvSpPr>
          <p:cNvPr id="3" name="Content Placeholder 2"/>
          <p:cNvSpPr>
            <a:spLocks noGrp="1"/>
          </p:cNvSpPr>
          <p:nvPr>
            <p:ph idx="1"/>
          </p:nvPr>
        </p:nvSpPr>
        <p:spPr>
          <a:xfrm>
            <a:off x="0" y="2489200"/>
            <a:ext cx="9144000" cy="3530600"/>
          </a:xfrm>
        </p:spPr>
        <p:txBody>
          <a:bodyPr>
            <a:normAutofit/>
          </a:bodyPr>
          <a:lstStyle/>
          <a:p>
            <a:r>
              <a:rPr lang="ru-RU" dirty="0" smtClean="0"/>
              <a:t> </a:t>
            </a:r>
            <a:r>
              <a:rPr lang="ru-RU" dirty="0"/>
              <a:t>зона интензитета изнад анаеробног прага, </a:t>
            </a:r>
            <a:endParaRPr lang="ru-RU" dirty="0" smtClean="0"/>
          </a:p>
          <a:p>
            <a:r>
              <a:rPr lang="ru-RU" dirty="0" smtClean="0"/>
              <a:t>висок </a:t>
            </a:r>
            <a:r>
              <a:rPr lang="ru-RU" dirty="0"/>
              <a:t>интензитет и кратко трајање </a:t>
            </a:r>
            <a:endParaRPr lang="ru-RU" dirty="0"/>
          </a:p>
          <a:p>
            <a:r>
              <a:rPr lang="ru-RU" dirty="0" smtClean="0"/>
              <a:t>примена </a:t>
            </a:r>
            <a:r>
              <a:rPr lang="ru-RU" dirty="0"/>
              <a:t>у спортовима као што су спринт, бацања, скокови, дизање терета</a:t>
            </a:r>
            <a:r>
              <a:rPr lang="ru-RU" dirty="0" smtClean="0"/>
              <a:t>.</a:t>
            </a:r>
          </a:p>
          <a:p>
            <a:pPr marL="0" indent="0">
              <a:buNone/>
            </a:pPr>
            <a:r>
              <a:rPr lang="ru-RU" dirty="0" smtClean="0"/>
              <a:t>Анаеробни </a:t>
            </a:r>
            <a:r>
              <a:rPr lang="ru-RU" dirty="0"/>
              <a:t>тренинг повећава анаеробни капацитет на неколико начина</a:t>
            </a:r>
            <a:r>
              <a:rPr lang="ru-RU" dirty="0" smtClean="0"/>
              <a:t>:</a:t>
            </a:r>
          </a:p>
          <a:p>
            <a:pPr marL="0" indent="0">
              <a:buNone/>
            </a:pPr>
            <a:r>
              <a:rPr lang="ru-RU" dirty="0" smtClean="0"/>
              <a:t> </a:t>
            </a:r>
            <a:r>
              <a:rPr lang="ru-RU" dirty="0"/>
              <a:t>1. повећањем толеранције на лактате</a:t>
            </a:r>
            <a:r>
              <a:rPr lang="ru-RU" dirty="0" smtClean="0"/>
              <a:t>,</a:t>
            </a:r>
          </a:p>
          <a:p>
            <a:pPr marL="0" indent="0">
              <a:buNone/>
            </a:pPr>
            <a:r>
              <a:rPr lang="ru-RU" dirty="0" smtClean="0"/>
              <a:t> </a:t>
            </a:r>
            <a:r>
              <a:rPr lang="ru-RU" dirty="0"/>
              <a:t>2. повећањем величине брзих мишићних влакана </a:t>
            </a:r>
            <a:r>
              <a:rPr lang="ru-RU" dirty="0" smtClean="0"/>
              <a:t>и</a:t>
            </a:r>
          </a:p>
          <a:p>
            <a:pPr marL="0" indent="0">
              <a:buNone/>
            </a:pPr>
            <a:r>
              <a:rPr lang="ru-RU" dirty="0" smtClean="0"/>
              <a:t> </a:t>
            </a:r>
            <a:r>
              <a:rPr lang="ru-RU" dirty="0"/>
              <a:t>3. повећањем концентрације ATP-а, повећањем креатин-фосфата, слободног креатина и гликогена у мишићима.</a:t>
            </a:r>
            <a:endParaRPr lang="en-US" dirty="0"/>
          </a:p>
        </p:txBody>
      </p:sp>
    </p:spTree>
    <p:extLst>
      <p:ext uri="{BB962C8B-B14F-4D97-AF65-F5344CB8AC3E}">
        <p14:creationId xmlns:p14="http://schemas.microsoft.com/office/powerpoint/2010/main" val="29504122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2489200"/>
            <a:ext cx="9144000" cy="4368800"/>
          </a:xfrm>
        </p:spPr>
        <p:txBody>
          <a:bodyPr>
            <a:normAutofit lnSpcReduction="10000"/>
          </a:bodyPr>
          <a:lstStyle/>
          <a:p>
            <a:r>
              <a:rPr lang="ru-RU" dirty="0"/>
              <a:t>Анаеробним интервалним тренингом високог интензитета, или скраћено HIIT-ом (High intensity interval training), стимулише се систем ATP–PCr</a:t>
            </a:r>
            <a:r>
              <a:rPr lang="ru-RU" dirty="0" smtClean="0"/>
              <a:t>.</a:t>
            </a:r>
          </a:p>
          <a:p>
            <a:r>
              <a:rPr lang="ru-RU" dirty="0" smtClean="0"/>
              <a:t> </a:t>
            </a:r>
            <a:r>
              <a:rPr lang="ru-RU" dirty="0"/>
              <a:t>Овај тип анаеробног тренинга се карактерише кратким интервалима од 10 до 15 секунди на 90% до 100% максималног броја откуцаја срца, с периодима одмора/опоравка од 30 до 60 секунди (период опоравка би требало да буде три пута дужи од периода рада). Током овог тренинга се повећава и ниво мишићног система ATP–PCr </a:t>
            </a:r>
            <a:r>
              <a:rPr lang="ru-RU" dirty="0" smtClean="0"/>
              <a:t>.</a:t>
            </a:r>
          </a:p>
          <a:p>
            <a:r>
              <a:rPr lang="ru-RU" dirty="0" smtClean="0"/>
              <a:t> </a:t>
            </a:r>
            <a:r>
              <a:rPr lang="ru-RU" dirty="0"/>
              <a:t>Анаеробним интервалним тренингом се тренира анаеробно-гликолизни систем млечних киселина. Овај тип анаеробног тренинга се карактерише напорима дужим од 10 секунди, у трајању од 1 минута на 90% до 100% максималног броја откуцаја срца, с периодима одмора/опоравка од 3 до 5 минута (период опоравка би требало да буде два пута дужи од периода рада). Метаболичке промене које се јављају кроз ову врсту тренинга укључују повећање толеранције на млечну киселину</a:t>
            </a:r>
            <a:endParaRPr lang="en-US" dirty="0"/>
          </a:p>
        </p:txBody>
      </p:sp>
    </p:spTree>
    <p:extLst>
      <p:ext uri="{BB962C8B-B14F-4D97-AF65-F5344CB8AC3E}">
        <p14:creationId xmlns:p14="http://schemas.microsoft.com/office/powerpoint/2010/main" val="30644675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RS" dirty="0"/>
              <a:t>НЕУРОМУСКУЛАРНА АДАПТАЦИЈА НА ТРЕНИНГ</a:t>
            </a:r>
            <a:endParaRPr lang="en-US" dirty="0"/>
          </a:p>
        </p:txBody>
      </p:sp>
      <p:sp>
        <p:nvSpPr>
          <p:cNvPr id="3" name="Content Placeholder 2"/>
          <p:cNvSpPr>
            <a:spLocks noGrp="1"/>
          </p:cNvSpPr>
          <p:nvPr>
            <p:ph idx="1"/>
          </p:nvPr>
        </p:nvSpPr>
        <p:spPr>
          <a:xfrm>
            <a:off x="0" y="2489200"/>
            <a:ext cx="9144000" cy="3530600"/>
          </a:xfrm>
        </p:spPr>
        <p:txBody>
          <a:bodyPr>
            <a:normAutofit/>
          </a:bodyPr>
          <a:lstStyle/>
          <a:p>
            <a:r>
              <a:rPr lang="ru-RU" dirty="0"/>
              <a:t>Побољшање спортских перформанси које изазива тренажни процес јесте директна последица промене архитектонике и морфологије мишића и/или промена делова нервног система који контролише </a:t>
            </a:r>
            <a:r>
              <a:rPr lang="ru-RU" dirty="0" smtClean="0"/>
              <a:t>одговарајућу </a:t>
            </a:r>
            <a:r>
              <a:rPr lang="ru-RU" dirty="0"/>
              <a:t>моторну </a:t>
            </a:r>
            <a:r>
              <a:rPr lang="ru-RU" dirty="0" smtClean="0"/>
              <a:t>јединицу</a:t>
            </a:r>
          </a:p>
          <a:p>
            <a:pPr marL="0" indent="0">
              <a:buNone/>
            </a:pPr>
            <a:r>
              <a:rPr lang="ru-RU" dirty="0" smtClean="0"/>
              <a:t>крајњи </a:t>
            </a:r>
            <a:r>
              <a:rPr lang="ru-RU" dirty="0"/>
              <a:t>резултат свих </a:t>
            </a:r>
            <a:r>
              <a:rPr lang="ru-RU" dirty="0" smtClean="0"/>
              <a:t>адаптација </a:t>
            </a:r>
            <a:r>
              <a:rPr lang="ru-RU" dirty="0"/>
              <a:t>представља повећање </a:t>
            </a:r>
            <a:endParaRPr lang="ru-RU" dirty="0" smtClean="0"/>
          </a:p>
          <a:p>
            <a:pPr>
              <a:buFont typeface="Wingdings" panose="05000000000000000000" pitchFamily="2" charset="2"/>
              <a:buChar char="Ø"/>
            </a:pPr>
            <a:r>
              <a:rPr lang="ru-RU" dirty="0" smtClean="0"/>
              <a:t>мишићне </a:t>
            </a:r>
            <a:r>
              <a:rPr lang="ru-RU" dirty="0"/>
              <a:t>снаге</a:t>
            </a:r>
            <a:r>
              <a:rPr lang="ru-RU" dirty="0" smtClean="0"/>
              <a:t>,</a:t>
            </a:r>
          </a:p>
          <a:p>
            <a:pPr>
              <a:buFont typeface="Wingdings" panose="05000000000000000000" pitchFamily="2" charset="2"/>
              <a:buChar char="Ø"/>
            </a:pPr>
            <a:r>
              <a:rPr lang="ru-RU" dirty="0" smtClean="0"/>
              <a:t>издржљивости,</a:t>
            </a:r>
          </a:p>
          <a:p>
            <a:pPr>
              <a:buFont typeface="Wingdings" panose="05000000000000000000" pitchFamily="2" charset="2"/>
              <a:buChar char="Ø"/>
            </a:pPr>
            <a:r>
              <a:rPr lang="ru-RU" dirty="0" smtClean="0"/>
              <a:t>брзине </a:t>
            </a:r>
            <a:r>
              <a:rPr lang="ru-RU" dirty="0"/>
              <a:t>и масе</a:t>
            </a:r>
            <a:endParaRPr lang="en-US" dirty="0"/>
          </a:p>
        </p:txBody>
      </p:sp>
    </p:spTree>
    <p:extLst>
      <p:ext uri="{BB962C8B-B14F-4D97-AF65-F5344CB8AC3E}">
        <p14:creationId xmlns:p14="http://schemas.microsoft.com/office/powerpoint/2010/main" val="15163788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ru-RU" dirty="0"/>
              <a:t>Адаптације мишићног система се огледају у:</a:t>
            </a:r>
            <a:br>
              <a:rPr lang="ru-RU" dirty="0"/>
            </a:br>
            <a:endParaRPr lang="en-US" dirty="0"/>
          </a:p>
        </p:txBody>
      </p:sp>
      <p:sp>
        <p:nvSpPr>
          <p:cNvPr id="3" name="Content Placeholder 2"/>
          <p:cNvSpPr>
            <a:spLocks noGrp="1"/>
          </p:cNvSpPr>
          <p:nvPr>
            <p:ph idx="1"/>
          </p:nvPr>
        </p:nvSpPr>
        <p:spPr>
          <a:xfrm>
            <a:off x="0" y="2489200"/>
            <a:ext cx="9144000" cy="3530600"/>
          </a:xfrm>
        </p:spPr>
        <p:txBody>
          <a:bodyPr>
            <a:normAutofit/>
          </a:bodyPr>
          <a:lstStyle/>
          <a:p>
            <a:pPr marL="0" indent="0">
              <a:buNone/>
            </a:pPr>
            <a:r>
              <a:rPr lang="sr-Cyrl-RS" dirty="0" smtClean="0"/>
              <a:t>• </a:t>
            </a:r>
            <a:r>
              <a:rPr lang="sr-Cyrl-RS" dirty="0"/>
              <a:t>побољшању контрактилних перформанси: максималне снаге, издржљивости и брзине,</a:t>
            </a:r>
          </a:p>
          <a:p>
            <a:pPr marL="0" indent="0">
              <a:buNone/>
            </a:pPr>
            <a:r>
              <a:rPr lang="sr-Cyrl-RS" dirty="0"/>
              <a:t>• повећању ангажовања, окидања и синхронизације моторних јединица,</a:t>
            </a:r>
          </a:p>
          <a:p>
            <a:pPr marL="0" indent="0">
              <a:buNone/>
            </a:pPr>
            <a:r>
              <a:rPr lang="sr-Cyrl-RS" dirty="0"/>
              <a:t>• повећању величине неуромускуларне спојнице,</a:t>
            </a:r>
          </a:p>
          <a:p>
            <a:pPr marL="0" indent="0">
              <a:buNone/>
            </a:pPr>
            <a:r>
              <a:rPr lang="sr-Cyrl-RS" dirty="0"/>
              <a:t>• смањењу коактивације мишића агониста и антагониста и</a:t>
            </a:r>
          </a:p>
          <a:p>
            <a:pPr marL="0" indent="0">
              <a:buNone/>
            </a:pPr>
            <a:r>
              <a:rPr lang="sr-Cyrl-RS" dirty="0"/>
              <a:t>• смањењу аутогене инхибиције (смањују се инхибиторни импулси и </a:t>
            </a:r>
          </a:p>
          <a:p>
            <a:r>
              <a:rPr lang="sr-Cyrl-RS" dirty="0"/>
              <a:t>дозвољава се мишићима да достигну виши ниво </a:t>
            </a:r>
            <a:r>
              <a:rPr lang="sr-Cyrl-RS" dirty="0" smtClean="0"/>
              <a:t>снаге</a:t>
            </a:r>
            <a:endParaRPr lang="en-US" dirty="0"/>
          </a:p>
        </p:txBody>
      </p:sp>
    </p:spTree>
    <p:extLst>
      <p:ext uri="{BB962C8B-B14F-4D97-AF65-F5344CB8AC3E}">
        <p14:creationId xmlns:p14="http://schemas.microsoft.com/office/powerpoint/2010/main" val="28377323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2489200"/>
            <a:ext cx="9144000" cy="3530600"/>
          </a:xfrm>
        </p:spPr>
        <p:txBody>
          <a:bodyPr>
            <a:normAutofit/>
          </a:bodyPr>
          <a:lstStyle/>
          <a:p>
            <a:r>
              <a:rPr lang="ru-RU" dirty="0"/>
              <a:t>Хипертрофија миофибрила, односно повећање величине мишића, настаје као последица повећане синтезе актина и миозина, као и настанка нових саркомера. </a:t>
            </a:r>
            <a:endParaRPr lang="ru-RU" dirty="0" smtClean="0"/>
          </a:p>
          <a:p>
            <a:r>
              <a:rPr lang="ru-RU" dirty="0" smtClean="0"/>
              <a:t>Овај </a:t>
            </a:r>
            <a:r>
              <a:rPr lang="ru-RU" dirty="0"/>
              <a:t>анаболички процес након тренинга оптерећењем праћен је порастом нивоа тестостерона, хормона раста и инсулину сличног </a:t>
            </a:r>
            <a:r>
              <a:rPr lang="ru-RU" dirty="0" smtClean="0"/>
              <a:t> </a:t>
            </a:r>
            <a:r>
              <a:rPr lang="ru-RU" dirty="0"/>
              <a:t>фактора раста (IGF-1). </a:t>
            </a:r>
            <a:endParaRPr lang="ru-RU" dirty="0" smtClean="0"/>
          </a:p>
          <a:p>
            <a:r>
              <a:rPr lang="ru-RU" dirty="0" smtClean="0"/>
              <a:t>Синтеза </a:t>
            </a:r>
            <a:r>
              <a:rPr lang="ru-RU" dirty="0"/>
              <a:t>мишићних протеина се јавља већ после појединачног тренинга оптерећењем, достиже свој максимум у прва 24 сата и одржава се током 48 сати након престанка вежбања</a:t>
            </a:r>
            <a:endParaRPr lang="en-US" dirty="0"/>
          </a:p>
        </p:txBody>
      </p:sp>
    </p:spTree>
    <p:extLst>
      <p:ext uri="{BB962C8B-B14F-4D97-AF65-F5344CB8AC3E}">
        <p14:creationId xmlns:p14="http://schemas.microsoft.com/office/powerpoint/2010/main" val="13631130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2489200"/>
            <a:ext cx="9036496" cy="3530600"/>
          </a:xfrm>
        </p:spPr>
        <p:txBody>
          <a:bodyPr>
            <a:normAutofit/>
          </a:bodyPr>
          <a:lstStyle/>
          <a:p>
            <a:r>
              <a:rPr lang="sr-Cyrl-RS" dirty="0"/>
              <a:t>Хиперплазија фибрила представља њихову повећану деобу, чиме се њихов број увећава</a:t>
            </a:r>
            <a:r>
              <a:rPr lang="sr-Cyrl-RS" dirty="0" smtClean="0"/>
              <a:t>.</a:t>
            </a:r>
          </a:p>
          <a:p>
            <a:r>
              <a:rPr lang="sr-Cyrl-RS" dirty="0" smtClean="0"/>
              <a:t> </a:t>
            </a:r>
            <a:r>
              <a:rPr lang="sr-Cyrl-RS" dirty="0"/>
              <a:t>Код људи се овај процес може појавити код екстремних тренинга оптерећењем, поготово ексцентричног типа, када се миогене сателитске ћелије активирају, услед чега долази до стварања нових миофибрила (</a:t>
            </a:r>
            <a:r>
              <a:rPr lang="en-US" dirty="0"/>
              <a:t>Guyton AC</a:t>
            </a:r>
            <a:r>
              <a:rPr lang="en-US" dirty="0" smtClean="0"/>
              <a:t>).</a:t>
            </a:r>
            <a:endParaRPr lang="sr-Cyrl-RS" dirty="0" smtClean="0"/>
          </a:p>
          <a:p>
            <a:r>
              <a:rPr lang="en-US" dirty="0" smtClean="0"/>
              <a:t> </a:t>
            </a:r>
            <a:r>
              <a:rPr lang="sr-Cyrl-RS" dirty="0"/>
              <a:t>Трансформација миофибрила подразумева трансформацију фибрила типа </a:t>
            </a:r>
            <a:r>
              <a:rPr lang="en-US" dirty="0" err="1"/>
              <a:t>IIx</a:t>
            </a:r>
            <a:r>
              <a:rPr lang="en-US" dirty="0"/>
              <a:t> </a:t>
            </a:r>
            <a:r>
              <a:rPr lang="sr-Cyrl-RS" dirty="0"/>
              <a:t>у тип </a:t>
            </a:r>
            <a:r>
              <a:rPr lang="en-US" dirty="0" err="1"/>
              <a:t>IIa</a:t>
            </a:r>
            <a:endParaRPr lang="en-US" dirty="0"/>
          </a:p>
        </p:txBody>
      </p:sp>
    </p:spTree>
    <p:extLst>
      <p:ext uri="{BB962C8B-B14F-4D97-AF65-F5344CB8AC3E}">
        <p14:creationId xmlns:p14="http://schemas.microsoft.com/office/powerpoint/2010/main" val="35514074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ru-RU" dirty="0"/>
              <a:t>Нервна адаптација на тренинг се састоји из </a:t>
            </a:r>
            <a:r>
              <a:rPr lang="ru-RU" dirty="0" smtClean="0"/>
              <a:t>повећања</a:t>
            </a:r>
            <a:r>
              <a:rPr lang="ru-RU" dirty="0"/>
              <a:t/>
            </a:r>
            <a:br>
              <a:rPr lang="ru-RU" dirty="0"/>
            </a:br>
            <a:endParaRPr lang="en-US" dirty="0"/>
          </a:p>
        </p:txBody>
      </p:sp>
      <p:sp>
        <p:nvSpPr>
          <p:cNvPr id="3" name="Content Placeholder 2"/>
          <p:cNvSpPr>
            <a:spLocks noGrp="1"/>
          </p:cNvSpPr>
          <p:nvPr>
            <p:ph idx="1"/>
          </p:nvPr>
        </p:nvSpPr>
        <p:spPr>
          <a:xfrm>
            <a:off x="0" y="2489200"/>
            <a:ext cx="9036496" cy="3530600"/>
          </a:xfrm>
        </p:spPr>
        <p:txBody>
          <a:bodyPr>
            <a:normAutofit/>
          </a:bodyPr>
          <a:lstStyle/>
          <a:p>
            <a:pPr>
              <a:buFont typeface="Wingdings" panose="05000000000000000000" pitchFamily="2" charset="2"/>
              <a:buChar char="Ø"/>
            </a:pPr>
            <a:r>
              <a:rPr lang="ru-RU" dirty="0" smtClean="0"/>
              <a:t>брзине </a:t>
            </a:r>
            <a:r>
              <a:rPr lang="ru-RU" dirty="0"/>
              <a:t>провођења импулса,</a:t>
            </a:r>
          </a:p>
          <a:p>
            <a:pPr>
              <a:buFont typeface="Wingdings" panose="05000000000000000000" pitchFamily="2" charset="2"/>
              <a:buChar char="Ø"/>
            </a:pPr>
            <a:r>
              <a:rPr lang="ru-RU" dirty="0" smtClean="0"/>
              <a:t> </a:t>
            </a:r>
            <a:r>
              <a:rPr lang="ru-RU" dirty="0"/>
              <a:t>активности моторног кортекса с намером да се остваре већа мишићна </a:t>
            </a:r>
          </a:p>
          <a:p>
            <a:pPr>
              <a:buFont typeface="Wingdings" panose="05000000000000000000" pitchFamily="2" charset="2"/>
              <a:buChar char="Ø"/>
            </a:pPr>
            <a:r>
              <a:rPr lang="ru-RU" dirty="0"/>
              <a:t>сила и снага,</a:t>
            </a:r>
          </a:p>
          <a:p>
            <a:pPr>
              <a:buFont typeface="Wingdings" panose="05000000000000000000" pitchFamily="2" charset="2"/>
              <a:buChar char="Ø"/>
            </a:pPr>
            <a:r>
              <a:rPr lang="ru-RU" dirty="0" smtClean="0"/>
              <a:t> </a:t>
            </a:r>
            <a:r>
              <a:rPr lang="ru-RU" dirty="0"/>
              <a:t>активности кортикоспиналног пута,</a:t>
            </a:r>
          </a:p>
          <a:p>
            <a:pPr>
              <a:buFont typeface="Wingdings" panose="05000000000000000000" pitchFamily="2" charset="2"/>
              <a:buChar char="Ø"/>
            </a:pPr>
            <a:r>
              <a:rPr lang="ru-RU" dirty="0" smtClean="0"/>
              <a:t>активности </a:t>
            </a:r>
            <a:r>
              <a:rPr lang="ru-RU" dirty="0"/>
              <a:t>рефлексног лука </a:t>
            </a:r>
            <a:r>
              <a:rPr lang="ru-RU" dirty="0" smtClean="0"/>
              <a:t>и свих </a:t>
            </a:r>
            <a:r>
              <a:rPr lang="ru-RU" dirty="0"/>
              <a:t>делова неуромускуларне спојнице (повећање површине појединачног нервног завршетка, броја и дужине нервних завршетака и броја ацетилхолинских рецептора).</a:t>
            </a:r>
            <a:endParaRPr lang="en-US" dirty="0"/>
          </a:p>
        </p:txBody>
      </p:sp>
    </p:spTree>
    <p:extLst>
      <p:ext uri="{BB962C8B-B14F-4D97-AF65-F5344CB8AC3E}">
        <p14:creationId xmlns:p14="http://schemas.microsoft.com/office/powerpoint/2010/main" val="16748438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RS" dirty="0"/>
              <a:t>МЕТАБОЛИЧКА АДАПТАЦИЈА НА ТРЕНИНГ</a:t>
            </a:r>
            <a:endParaRPr lang="en-US" dirty="0"/>
          </a:p>
        </p:txBody>
      </p:sp>
      <p:sp>
        <p:nvSpPr>
          <p:cNvPr id="3" name="Content Placeholder 2"/>
          <p:cNvSpPr>
            <a:spLocks noGrp="1"/>
          </p:cNvSpPr>
          <p:nvPr>
            <p:ph idx="1"/>
          </p:nvPr>
        </p:nvSpPr>
        <p:spPr>
          <a:xfrm>
            <a:off x="0" y="2489200"/>
            <a:ext cx="9144000" cy="3530600"/>
          </a:xfrm>
        </p:spPr>
        <p:txBody>
          <a:bodyPr/>
          <a:lstStyle/>
          <a:p>
            <a:r>
              <a:rPr lang="sr-Cyrl-RS" dirty="0"/>
              <a:t>Сваки тренажни процес неминовно доводи до метаболичких одговора мишићних ћелија, с циљем повећања аеробног капацитета, чиме се ћелија припрема за нову високоинтензивну мишићну активност. </a:t>
            </a:r>
            <a:endParaRPr lang="sr-Cyrl-RS" dirty="0" smtClean="0"/>
          </a:p>
          <a:p>
            <a:r>
              <a:rPr lang="sr-Cyrl-RS" dirty="0" smtClean="0"/>
              <a:t>То </a:t>
            </a:r>
            <a:r>
              <a:rPr lang="sr-Cyrl-RS" dirty="0"/>
              <a:t>се огледа у вишем анаеробном прагу, који је главни маркер издржљивости и повезан је с већим коришћењем </a:t>
            </a:r>
            <a:r>
              <a:rPr lang="en-US" dirty="0"/>
              <a:t>VO2 max</a:t>
            </a:r>
          </a:p>
        </p:txBody>
      </p:sp>
    </p:spTree>
    <p:extLst>
      <p:ext uri="{BB962C8B-B14F-4D97-AF65-F5344CB8AC3E}">
        <p14:creationId xmlns:p14="http://schemas.microsoft.com/office/powerpoint/2010/main" val="25373180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RS" dirty="0"/>
              <a:t>Кључне метаболичке адаптације мишићне ћелије су следеће </a:t>
            </a:r>
            <a:endParaRPr lang="en-US" dirty="0"/>
          </a:p>
        </p:txBody>
      </p:sp>
      <p:sp>
        <p:nvSpPr>
          <p:cNvPr id="3" name="Content Placeholder 2"/>
          <p:cNvSpPr>
            <a:spLocks noGrp="1"/>
          </p:cNvSpPr>
          <p:nvPr>
            <p:ph idx="1"/>
          </p:nvPr>
        </p:nvSpPr>
        <p:spPr>
          <a:xfrm>
            <a:off x="0" y="2489200"/>
            <a:ext cx="9144000" cy="4252168"/>
          </a:xfrm>
        </p:spPr>
        <p:txBody>
          <a:bodyPr>
            <a:normAutofit fontScale="92500" lnSpcReduction="20000"/>
          </a:bodyPr>
          <a:lstStyle/>
          <a:p>
            <a:pPr>
              <a:buFont typeface="Wingdings" panose="05000000000000000000" pitchFamily="2" charset="2"/>
              <a:buChar char="Ø"/>
            </a:pPr>
            <a:r>
              <a:rPr lang="sr-Cyrl-RS" dirty="0" smtClean="0"/>
              <a:t>Повећано </a:t>
            </a:r>
            <a:r>
              <a:rPr lang="sr-Cyrl-RS" dirty="0"/>
              <a:t>отпуштање кисеоника из миоглобина у митохондрије и </a:t>
            </a:r>
          </a:p>
          <a:p>
            <a:pPr>
              <a:buFont typeface="Wingdings" panose="05000000000000000000" pitchFamily="2" charset="2"/>
              <a:buChar char="Ø"/>
            </a:pPr>
            <a:r>
              <a:rPr lang="sr-Cyrl-RS" dirty="0"/>
              <a:t>ефикасније искоришћавање кисеоника у самој ћелији (поготово </a:t>
            </a:r>
            <a:r>
              <a:rPr lang="sr-Cyrl-RS" dirty="0" smtClean="0"/>
              <a:t>токо дуготрајних </a:t>
            </a:r>
            <a:r>
              <a:rPr lang="sr-Cyrl-RS" dirty="0"/>
              <a:t>контракција и контракција максималне силе).</a:t>
            </a:r>
          </a:p>
          <a:p>
            <a:pPr>
              <a:buFont typeface="Wingdings" panose="05000000000000000000" pitchFamily="2" charset="2"/>
              <a:buChar char="Ø"/>
            </a:pPr>
            <a:r>
              <a:rPr lang="sr-Cyrl-RS" dirty="0" smtClean="0"/>
              <a:t> </a:t>
            </a:r>
            <a:r>
              <a:rPr lang="sr-Cyrl-RS" dirty="0"/>
              <a:t>Повећање броја и величине митохондрија као и изразито повећање </a:t>
            </a:r>
            <a:r>
              <a:rPr lang="sr-Cyrl-RS" dirty="0" smtClean="0"/>
              <a:t> броја </a:t>
            </a:r>
            <a:r>
              <a:rPr lang="sr-Cyrl-RS" dirty="0"/>
              <a:t>главних оксидативних ензима: сукцинат-дехидрогеназе и цитрат-синтазе</a:t>
            </a:r>
            <a:r>
              <a:rPr lang="sr-Cyrl-RS" dirty="0" smtClean="0"/>
              <a:t>.</a:t>
            </a:r>
            <a:endParaRPr lang="sr-Cyrl-RS" dirty="0"/>
          </a:p>
          <a:p>
            <a:pPr>
              <a:buFont typeface="Wingdings" panose="05000000000000000000" pitchFamily="2" charset="2"/>
              <a:buChar char="Ø"/>
            </a:pPr>
            <a:r>
              <a:rPr lang="sr-Cyrl-RS" dirty="0" smtClean="0"/>
              <a:t>Повећање </a:t>
            </a:r>
            <a:r>
              <a:rPr lang="sr-Cyrl-RS" dirty="0"/>
              <a:t>броја капилара који окружују свако мишићно влакно (повећање </a:t>
            </a:r>
            <a:r>
              <a:rPr lang="sr-Cyrl-RS" dirty="0" smtClean="0"/>
              <a:t> површине </a:t>
            </a:r>
            <a:r>
              <a:rPr lang="sr-Cyrl-RS" dirty="0"/>
              <a:t>и смањење дифузионе дистанце између крви и активних мишића</a:t>
            </a:r>
            <a:r>
              <a:rPr lang="sr-Cyrl-RS" dirty="0" smtClean="0"/>
              <a:t>).</a:t>
            </a:r>
          </a:p>
          <a:p>
            <a:pPr>
              <a:buFont typeface="Wingdings" panose="05000000000000000000" pitchFamily="2" charset="2"/>
              <a:buChar char="Ø"/>
            </a:pPr>
            <a:r>
              <a:rPr lang="sr-Cyrl-RS" dirty="0" smtClean="0"/>
              <a:t> </a:t>
            </a:r>
            <a:r>
              <a:rPr lang="sr-Cyrl-RS" dirty="0"/>
              <a:t>Повећање величине спорих влакана типа </a:t>
            </a:r>
            <a:r>
              <a:rPr lang="en-US" dirty="0"/>
              <a:t>I </a:t>
            </a:r>
            <a:r>
              <a:rPr lang="sr-Cyrl-RS" dirty="0"/>
              <a:t>као и трансформација брзих </a:t>
            </a:r>
            <a:r>
              <a:rPr lang="sr-Cyrl-RS" dirty="0" smtClean="0"/>
              <a:t>влакана </a:t>
            </a:r>
            <a:r>
              <a:rPr lang="sr-Cyrl-RS" dirty="0"/>
              <a:t>типа </a:t>
            </a:r>
            <a:r>
              <a:rPr lang="en-US" dirty="0" err="1"/>
              <a:t>IIx</a:t>
            </a:r>
            <a:r>
              <a:rPr lang="en-US" dirty="0"/>
              <a:t> </a:t>
            </a:r>
            <a:r>
              <a:rPr lang="sr-Cyrl-RS" dirty="0"/>
              <a:t>у влакна типа </a:t>
            </a:r>
            <a:r>
              <a:rPr lang="en-US" dirty="0"/>
              <a:t>II</a:t>
            </a:r>
            <a:r>
              <a:rPr lang="sr-Cyrl-RS" dirty="0"/>
              <a:t>а, и брзих влакана типа </a:t>
            </a:r>
            <a:r>
              <a:rPr lang="en-US" dirty="0"/>
              <a:t>II</a:t>
            </a:r>
            <a:r>
              <a:rPr lang="sr-Cyrl-RS" dirty="0"/>
              <a:t>а у спора </a:t>
            </a:r>
            <a:r>
              <a:rPr lang="sr-Cyrl-RS" dirty="0" smtClean="0"/>
              <a:t>влакна </a:t>
            </a:r>
            <a:r>
              <a:rPr lang="sr-Cyrl-RS" dirty="0"/>
              <a:t>типа </a:t>
            </a:r>
            <a:r>
              <a:rPr lang="en-US" dirty="0"/>
              <a:t>I.</a:t>
            </a:r>
          </a:p>
          <a:p>
            <a:pPr>
              <a:buFont typeface="Wingdings" panose="05000000000000000000" pitchFamily="2" charset="2"/>
              <a:buChar char="Ø"/>
            </a:pPr>
            <a:r>
              <a:rPr lang="en-US" dirty="0" smtClean="0"/>
              <a:t> </a:t>
            </a:r>
            <a:r>
              <a:rPr lang="sr-Cyrl-RS" dirty="0"/>
              <a:t>Повећање концентрације и ефикасније чување гликогена.</a:t>
            </a:r>
          </a:p>
          <a:p>
            <a:pPr>
              <a:buFont typeface="Wingdings" panose="05000000000000000000" pitchFamily="2" charset="2"/>
              <a:buChar char="Ø"/>
            </a:pPr>
            <a:r>
              <a:rPr lang="sr-Cyrl-RS" dirty="0" smtClean="0"/>
              <a:t> </a:t>
            </a:r>
            <a:r>
              <a:rPr lang="sr-Cyrl-RS" dirty="0"/>
              <a:t>Смањење концентрације лактата током субмаксималног, односно </a:t>
            </a:r>
            <a:r>
              <a:rPr lang="sr-Cyrl-RS" dirty="0" smtClean="0"/>
              <a:t>њихово </a:t>
            </a:r>
            <a:r>
              <a:rPr lang="sr-Cyrl-RS" dirty="0"/>
              <a:t>повећање током максималног мишићног аеробног рада.</a:t>
            </a:r>
          </a:p>
          <a:p>
            <a:pPr>
              <a:buFont typeface="Wingdings" panose="05000000000000000000" pitchFamily="2" charset="2"/>
              <a:buChar char="Ø"/>
            </a:pPr>
            <a:r>
              <a:rPr lang="sr-Cyrl-RS" dirty="0" smtClean="0"/>
              <a:t>Повећање </a:t>
            </a:r>
            <a:r>
              <a:rPr lang="sr-Cyrl-RS" dirty="0"/>
              <a:t>резерви фосфокреатина и </a:t>
            </a:r>
            <a:r>
              <a:rPr lang="en-US" dirty="0"/>
              <a:t>ATP-</a:t>
            </a:r>
            <a:r>
              <a:rPr lang="sr-Cyrl-RS" dirty="0"/>
              <a:t>а (анаеробни алактатни тренинг).</a:t>
            </a:r>
            <a:endParaRPr lang="en-US" dirty="0"/>
          </a:p>
        </p:txBody>
      </p:sp>
    </p:spTree>
    <p:extLst>
      <p:ext uri="{BB962C8B-B14F-4D97-AF65-F5344CB8AC3E}">
        <p14:creationId xmlns:p14="http://schemas.microsoft.com/office/powerpoint/2010/main" val="33381811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spcAft>
                <a:spcPts val="0"/>
              </a:spcAft>
            </a:pPr>
            <a:r>
              <a:rPr lang="ru-RU" dirty="0">
                <a:solidFill>
                  <a:srgbClr val="000000"/>
                </a:solidFill>
                <a:latin typeface="Times New Roman" panose="02020603050405020304" pitchFamily="18" charset="0"/>
                <a:ea typeface="Times New Roman" panose="02020603050405020304" pitchFamily="18" charset="0"/>
              </a:rPr>
              <a:t>Дефиниција и основни принципи тренинга.</a:t>
            </a:r>
            <a:endParaRPr lang="en-US" sz="3600" dirty="0">
              <a:solidFill>
                <a:srgbClr val="000000"/>
              </a:solidFill>
              <a:latin typeface="Arial" panose="020B0604020202020204" pitchFamily="34" charset="0"/>
              <a:ea typeface="Times New Roman" panose="02020603050405020304" pitchFamily="18" charset="0"/>
            </a:endParaRPr>
          </a:p>
          <a:p>
            <a:pPr>
              <a:spcAft>
                <a:spcPts val="0"/>
              </a:spcAft>
            </a:pPr>
            <a:r>
              <a:rPr lang="ru-RU" dirty="0">
                <a:solidFill>
                  <a:srgbClr val="000000"/>
                </a:solidFill>
                <a:latin typeface="Times New Roman" panose="02020603050405020304" pitchFamily="18" charset="0"/>
                <a:ea typeface="Times New Roman" panose="02020603050405020304" pitchFamily="18" charset="0"/>
              </a:rPr>
              <a:t>Ефекти адаптације организма на аеробни тренинг.</a:t>
            </a:r>
            <a:endParaRPr lang="en-US" sz="3600" dirty="0">
              <a:solidFill>
                <a:srgbClr val="000000"/>
              </a:solidFill>
              <a:latin typeface="Arial" panose="020B0604020202020204" pitchFamily="34" charset="0"/>
              <a:ea typeface="Times New Roman" panose="02020603050405020304" pitchFamily="18" charset="0"/>
            </a:endParaRPr>
          </a:p>
          <a:p>
            <a:pPr>
              <a:spcAft>
                <a:spcPts val="0"/>
              </a:spcAft>
            </a:pPr>
            <a:r>
              <a:rPr lang="ru-RU" dirty="0">
                <a:solidFill>
                  <a:srgbClr val="000000"/>
                </a:solidFill>
                <a:latin typeface="Times New Roman" panose="02020603050405020304" pitchFamily="18" charset="0"/>
                <a:ea typeface="Times New Roman" panose="02020603050405020304" pitchFamily="18" charset="0"/>
              </a:rPr>
              <a:t>Ефекти адаптације организма на анаеробни тренинг.</a:t>
            </a:r>
            <a:endParaRPr lang="en-US" sz="3600" dirty="0">
              <a:solidFill>
                <a:srgbClr val="000000"/>
              </a:solidFill>
              <a:latin typeface="Arial" panose="020B0604020202020204" pitchFamily="34" charset="0"/>
              <a:ea typeface="Times New Roman" panose="02020603050405020304" pitchFamily="18" charset="0"/>
            </a:endParaRPr>
          </a:p>
          <a:p>
            <a:pPr>
              <a:spcAft>
                <a:spcPts val="0"/>
              </a:spcAft>
            </a:pPr>
            <a:r>
              <a:rPr lang="ru-RU" dirty="0">
                <a:solidFill>
                  <a:srgbClr val="000000"/>
                </a:solidFill>
                <a:latin typeface="Times New Roman" panose="02020603050405020304" pitchFamily="18" charset="0"/>
                <a:ea typeface="Times New Roman" panose="02020603050405020304" pitchFamily="18" charset="0"/>
              </a:rPr>
              <a:t>Неуромускуларна адаптација на тренинг.</a:t>
            </a:r>
            <a:endParaRPr lang="en-US" sz="3600" dirty="0">
              <a:solidFill>
                <a:srgbClr val="000000"/>
              </a:solidFill>
              <a:latin typeface="Arial" panose="020B0604020202020204" pitchFamily="34" charset="0"/>
              <a:ea typeface="Times New Roman" panose="02020603050405020304" pitchFamily="18" charset="0"/>
            </a:endParaRPr>
          </a:p>
          <a:p>
            <a:pPr>
              <a:spcAft>
                <a:spcPts val="0"/>
              </a:spcAft>
            </a:pPr>
            <a:r>
              <a:rPr lang="ru-RU" dirty="0">
                <a:solidFill>
                  <a:srgbClr val="000000"/>
                </a:solidFill>
                <a:latin typeface="Times New Roman" panose="02020603050405020304" pitchFamily="18" charset="0"/>
                <a:ea typeface="Times New Roman" panose="02020603050405020304" pitchFamily="18" charset="0"/>
              </a:rPr>
              <a:t>Метаболичка адаптација на тренинг.</a:t>
            </a:r>
            <a:endParaRPr lang="en-US" sz="3600" dirty="0">
              <a:solidFill>
                <a:srgbClr val="000000"/>
              </a:solidFill>
              <a:latin typeface="Arial" panose="020B0604020202020204" pitchFamily="34" charset="0"/>
              <a:ea typeface="Times New Roman" panose="02020603050405020304" pitchFamily="18" charset="0"/>
            </a:endParaRPr>
          </a:p>
          <a:p>
            <a:pPr>
              <a:spcAft>
                <a:spcPts val="0"/>
              </a:spcAft>
            </a:pPr>
            <a:r>
              <a:rPr lang="ru-RU" dirty="0">
                <a:solidFill>
                  <a:srgbClr val="000000"/>
                </a:solidFill>
                <a:latin typeface="Times New Roman" panose="02020603050405020304" pitchFamily="18" charset="0"/>
                <a:ea typeface="Times New Roman" panose="02020603050405020304" pitchFamily="18" charset="0"/>
              </a:rPr>
              <a:t>Неуроендокрина адаптација на тренинг.</a:t>
            </a:r>
            <a:endParaRPr lang="en-US" sz="3600" dirty="0">
              <a:solidFill>
                <a:srgbClr val="000000"/>
              </a:solidFill>
              <a:latin typeface="Arial" panose="020B0604020202020204" pitchFamily="34" charset="0"/>
              <a:ea typeface="Times New Roman" panose="02020603050405020304" pitchFamily="18" charset="0"/>
            </a:endParaRPr>
          </a:p>
          <a:p>
            <a:r>
              <a:rPr lang="ru-RU" dirty="0">
                <a:latin typeface="Times New Roman" panose="02020603050405020304" pitchFamily="18" charset="0"/>
                <a:ea typeface="Times New Roman" panose="02020603050405020304" pitchFamily="18" charset="0"/>
              </a:rPr>
              <a:t>Кардиоваскуларна адаптација на тренинг и спортско срце.</a:t>
            </a:r>
            <a:endParaRPr lang="en-US" dirty="0"/>
          </a:p>
        </p:txBody>
      </p:sp>
    </p:spTree>
    <p:extLst>
      <p:ext uri="{BB962C8B-B14F-4D97-AF65-F5344CB8AC3E}">
        <p14:creationId xmlns:p14="http://schemas.microsoft.com/office/powerpoint/2010/main" val="8570264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RS" dirty="0"/>
              <a:t>НЕУРОЕНДОКРИНА АДАПТАЦИЈА НА ТРЕНИНГ</a:t>
            </a:r>
            <a:endParaRPr lang="en-US" dirty="0"/>
          </a:p>
        </p:txBody>
      </p:sp>
      <p:sp>
        <p:nvSpPr>
          <p:cNvPr id="3" name="Content Placeholder 2"/>
          <p:cNvSpPr>
            <a:spLocks noGrp="1"/>
          </p:cNvSpPr>
          <p:nvPr>
            <p:ph idx="1"/>
          </p:nvPr>
        </p:nvSpPr>
        <p:spPr>
          <a:xfrm>
            <a:off x="0" y="2489200"/>
            <a:ext cx="9144000" cy="3530600"/>
          </a:xfrm>
        </p:spPr>
        <p:txBody>
          <a:bodyPr/>
          <a:lstStyle/>
          <a:p>
            <a:r>
              <a:rPr lang="ru-RU" dirty="0"/>
              <a:t>Поред тога, тренинг изазива и промене активности хормона који су одговорни за редистрибуцију крви </a:t>
            </a:r>
            <a:r>
              <a:rPr lang="ru-RU" dirty="0" smtClean="0"/>
              <a:t>током </a:t>
            </a:r>
            <a:r>
              <a:rPr lang="ru-RU" dirty="0"/>
              <a:t>вежбања, терморегулацију, имунски систем и контракцију скелетних мишића. </a:t>
            </a:r>
            <a:endParaRPr lang="ru-RU" dirty="0" smtClean="0"/>
          </a:p>
          <a:p>
            <a:r>
              <a:rPr lang="ru-RU" dirty="0" smtClean="0"/>
              <a:t>Све </a:t>
            </a:r>
            <a:r>
              <a:rPr lang="ru-RU" dirty="0"/>
              <a:t>наведене адаптације настају као последица повећаних </a:t>
            </a:r>
            <a:r>
              <a:rPr lang="ru-RU" dirty="0" smtClean="0"/>
              <a:t>метаболичких </a:t>
            </a:r>
            <a:r>
              <a:rPr lang="ru-RU" dirty="0"/>
              <a:t>захтева током тренинга, као и повећане сензитивности ткива на дејство ових хормона</a:t>
            </a:r>
            <a:endParaRPr lang="en-US" dirty="0"/>
          </a:p>
        </p:txBody>
      </p:sp>
    </p:spTree>
    <p:extLst>
      <p:ext uri="{BB962C8B-B14F-4D97-AF65-F5344CB8AC3E}">
        <p14:creationId xmlns:p14="http://schemas.microsoft.com/office/powerpoint/2010/main" val="426300486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a:t>НЕУРОЕНДОКРИНА АДАПТАЦИЈА НА ТРЕНИНГ</a:t>
            </a:r>
            <a:endParaRPr lang="en-US" dirty="0"/>
          </a:p>
        </p:txBody>
      </p:sp>
      <p:sp>
        <p:nvSpPr>
          <p:cNvPr id="3" name="Content Placeholder 2"/>
          <p:cNvSpPr>
            <a:spLocks noGrp="1"/>
          </p:cNvSpPr>
          <p:nvPr>
            <p:ph idx="1"/>
          </p:nvPr>
        </p:nvSpPr>
        <p:spPr>
          <a:xfrm>
            <a:off x="0" y="2489200"/>
            <a:ext cx="9036496" cy="4368800"/>
          </a:xfrm>
        </p:spPr>
        <p:txBody>
          <a:bodyPr>
            <a:normAutofit fontScale="85000" lnSpcReduction="10000"/>
          </a:bodyPr>
          <a:lstStyle/>
          <a:p>
            <a:pPr>
              <a:buFont typeface="Wingdings" panose="05000000000000000000" pitchFamily="2" charset="2"/>
              <a:buChar char="Ø"/>
            </a:pPr>
            <a:r>
              <a:rPr lang="sr-Cyrl-RS" dirty="0" smtClean="0"/>
              <a:t>Повећане </a:t>
            </a:r>
            <a:r>
              <a:rPr lang="sr-Cyrl-RS" dirty="0"/>
              <a:t>симпатичке активности.</a:t>
            </a:r>
          </a:p>
          <a:p>
            <a:pPr>
              <a:buFont typeface="Wingdings" panose="05000000000000000000" pitchFamily="2" charset="2"/>
              <a:buChar char="Ø"/>
            </a:pPr>
            <a:r>
              <a:rPr lang="sr-Cyrl-RS" dirty="0" smtClean="0"/>
              <a:t> </a:t>
            </a:r>
            <a:r>
              <a:rPr lang="sr-Cyrl-RS" dirty="0"/>
              <a:t>Повећано ослобађање адреналина и норадреналина из сржи </a:t>
            </a:r>
            <a:r>
              <a:rPr lang="sr-Cyrl-RS" dirty="0" smtClean="0"/>
              <a:t>надбубрежне </a:t>
            </a:r>
            <a:r>
              <a:rPr lang="sr-Cyrl-RS" dirty="0"/>
              <a:t>жлезде.</a:t>
            </a:r>
          </a:p>
          <a:p>
            <a:pPr>
              <a:buFont typeface="Wingdings" panose="05000000000000000000" pitchFamily="2" charset="2"/>
              <a:buChar char="Ø"/>
            </a:pPr>
            <a:r>
              <a:rPr lang="sr-Cyrl-RS" dirty="0" smtClean="0"/>
              <a:t>Увећање </a:t>
            </a:r>
            <a:r>
              <a:rPr lang="sr-Cyrl-RS" dirty="0"/>
              <a:t>запремине сржи надбубрежне жлезде („спортска“ </a:t>
            </a:r>
            <a:r>
              <a:rPr lang="sr-Cyrl-RS" dirty="0" smtClean="0"/>
              <a:t>надбубрежна </a:t>
            </a:r>
            <a:r>
              <a:rPr lang="sr-Cyrl-RS" dirty="0"/>
              <a:t>жлезда).</a:t>
            </a:r>
          </a:p>
          <a:p>
            <a:pPr>
              <a:buFont typeface="Wingdings" panose="05000000000000000000" pitchFamily="2" charset="2"/>
              <a:buChar char="Ø"/>
            </a:pPr>
            <a:r>
              <a:rPr lang="sr-Cyrl-RS" dirty="0" smtClean="0"/>
              <a:t> </a:t>
            </a:r>
            <a:r>
              <a:rPr lang="sr-Cyrl-RS" dirty="0"/>
              <a:t>Повећано ослобађање хормона раста.</a:t>
            </a:r>
          </a:p>
          <a:p>
            <a:pPr>
              <a:buFont typeface="Wingdings" panose="05000000000000000000" pitchFamily="2" charset="2"/>
              <a:buChar char="Ø"/>
            </a:pPr>
            <a:r>
              <a:rPr lang="sr-Cyrl-RS" dirty="0" smtClean="0"/>
              <a:t>Смањење </a:t>
            </a:r>
            <a:r>
              <a:rPr lang="sr-Cyrl-RS" dirty="0"/>
              <a:t>нивоа циркулишућег инсулина (услед симпатичке </a:t>
            </a:r>
            <a:r>
              <a:rPr lang="sr-Cyrl-RS" dirty="0" smtClean="0"/>
              <a:t>инхибиције </a:t>
            </a:r>
            <a:r>
              <a:rPr lang="sr-Cyrl-RS" dirty="0"/>
              <a:t>бета ћелија панкреаса).</a:t>
            </a:r>
          </a:p>
          <a:p>
            <a:pPr>
              <a:buFont typeface="Wingdings" panose="05000000000000000000" pitchFamily="2" charset="2"/>
              <a:buChar char="Ø"/>
            </a:pPr>
            <a:r>
              <a:rPr lang="sr-Cyrl-RS" dirty="0" smtClean="0"/>
              <a:t>Благо </a:t>
            </a:r>
            <a:r>
              <a:rPr lang="sr-Cyrl-RS" dirty="0"/>
              <a:t>повећање нивоа глукагона код дуготрајног вежбања.</a:t>
            </a:r>
          </a:p>
          <a:p>
            <a:pPr>
              <a:buFont typeface="Wingdings" panose="05000000000000000000" pitchFamily="2" charset="2"/>
              <a:buChar char="Ø"/>
            </a:pPr>
            <a:r>
              <a:rPr lang="sr-Cyrl-RS" dirty="0" smtClean="0"/>
              <a:t> </a:t>
            </a:r>
            <a:r>
              <a:rPr lang="sr-Cyrl-RS" dirty="0"/>
              <a:t>Повећана осетљивост мишићних ћелија на дејство инсулина након </a:t>
            </a:r>
            <a:r>
              <a:rPr lang="sr-Cyrl-RS" dirty="0" smtClean="0"/>
              <a:t>тренинга</a:t>
            </a:r>
            <a:r>
              <a:rPr lang="sr-Cyrl-RS" dirty="0"/>
              <a:t>.</a:t>
            </a:r>
          </a:p>
          <a:p>
            <a:pPr>
              <a:buFont typeface="Wingdings" panose="05000000000000000000" pitchFamily="2" charset="2"/>
              <a:buChar char="Ø"/>
            </a:pPr>
            <a:r>
              <a:rPr lang="sr-Cyrl-RS" dirty="0" smtClean="0"/>
              <a:t>Повећано </a:t>
            </a:r>
            <a:r>
              <a:rPr lang="sr-Cyrl-RS" dirty="0"/>
              <a:t>ослобађање полних </a:t>
            </a:r>
            <a:r>
              <a:rPr lang="sr-Cyrl-RS" dirty="0" smtClean="0"/>
              <a:t>хормона: тестостерона, дихидроепиандростерона </a:t>
            </a:r>
            <a:r>
              <a:rPr lang="sr-Cyrl-RS" dirty="0"/>
              <a:t>(</a:t>
            </a:r>
            <a:r>
              <a:rPr lang="en-US" dirty="0"/>
              <a:t>DHEA), </a:t>
            </a:r>
            <a:r>
              <a:rPr lang="sr-Cyrl-RS" dirty="0"/>
              <a:t>естрадиола и прогестерона.</a:t>
            </a:r>
          </a:p>
          <a:p>
            <a:pPr>
              <a:buFont typeface="Wingdings" panose="05000000000000000000" pitchFamily="2" charset="2"/>
              <a:buChar char="Ø"/>
            </a:pPr>
            <a:r>
              <a:rPr lang="sr-Cyrl-RS" dirty="0" smtClean="0"/>
              <a:t>Смањено </a:t>
            </a:r>
            <a:r>
              <a:rPr lang="sr-Cyrl-RS" dirty="0"/>
              <a:t>ослобађање гонадотропин рилизинг хормона (</a:t>
            </a:r>
            <a:r>
              <a:rPr lang="en-US" dirty="0" err="1"/>
              <a:t>GnRH</a:t>
            </a:r>
            <a:r>
              <a:rPr lang="en-US" dirty="0"/>
              <a:t>) </a:t>
            </a:r>
            <a:r>
              <a:rPr lang="sr-Cyrl-RS" dirty="0"/>
              <a:t>и </a:t>
            </a:r>
            <a:r>
              <a:rPr lang="sr-Cyrl-RS" dirty="0" smtClean="0"/>
              <a:t>самим </a:t>
            </a:r>
            <a:r>
              <a:rPr lang="sr-Cyrl-RS" dirty="0"/>
              <a:t>тим </a:t>
            </a:r>
            <a:r>
              <a:rPr lang="en-US" dirty="0"/>
              <a:t>FSH </a:t>
            </a:r>
            <a:r>
              <a:rPr lang="sr-Cyrl-RS" dirty="0"/>
              <a:t>и </a:t>
            </a:r>
            <a:r>
              <a:rPr lang="en-US" dirty="0"/>
              <a:t>LH.</a:t>
            </a:r>
          </a:p>
          <a:p>
            <a:pPr>
              <a:buFont typeface="Wingdings" panose="05000000000000000000" pitchFamily="2" charset="2"/>
              <a:buChar char="Ø"/>
            </a:pPr>
            <a:r>
              <a:rPr lang="sr-Cyrl-RS" dirty="0" smtClean="0"/>
              <a:t>Појачано </a:t>
            </a:r>
            <a:r>
              <a:rPr lang="sr-Cyrl-RS" dirty="0"/>
              <a:t>ослобађање адренокортикотропног хормона (</a:t>
            </a:r>
            <a:r>
              <a:rPr lang="en-US" dirty="0"/>
              <a:t>ACTH) </a:t>
            </a:r>
            <a:r>
              <a:rPr lang="sr-Cyrl-RS" dirty="0"/>
              <a:t>и </a:t>
            </a:r>
            <a:r>
              <a:rPr lang="sr-Cyrl-RS" dirty="0" smtClean="0"/>
              <a:t>кортизола</a:t>
            </a:r>
            <a:endParaRPr lang="en-US" dirty="0"/>
          </a:p>
        </p:txBody>
      </p:sp>
    </p:spTree>
    <p:extLst>
      <p:ext uri="{BB962C8B-B14F-4D97-AF65-F5344CB8AC3E}">
        <p14:creationId xmlns:p14="http://schemas.microsoft.com/office/powerpoint/2010/main" val="96594433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a:t>НЕУРОЕНДОКРИНА АДАПТАЦИЈА НА ТРЕНИНГ</a:t>
            </a:r>
            <a:endParaRPr lang="en-US" dirty="0"/>
          </a:p>
        </p:txBody>
      </p:sp>
      <p:sp>
        <p:nvSpPr>
          <p:cNvPr id="3" name="Content Placeholder 2"/>
          <p:cNvSpPr>
            <a:spLocks noGrp="1"/>
          </p:cNvSpPr>
          <p:nvPr>
            <p:ph idx="1"/>
          </p:nvPr>
        </p:nvSpPr>
        <p:spPr>
          <a:xfrm>
            <a:off x="0" y="2489200"/>
            <a:ext cx="9036496" cy="4252168"/>
          </a:xfrm>
        </p:spPr>
        <p:txBody>
          <a:bodyPr>
            <a:normAutofit/>
          </a:bodyPr>
          <a:lstStyle/>
          <a:p>
            <a:r>
              <a:rPr lang="sr-Cyrl-RS" dirty="0"/>
              <a:t>Тренажни процес (поготово дуготрајан и интензиван) стимулише </a:t>
            </a:r>
            <a:r>
              <a:rPr lang="sr-Cyrl-RS" dirty="0" smtClean="0"/>
              <a:t>производњу </a:t>
            </a:r>
            <a:r>
              <a:rPr lang="sr-Cyrl-RS" dirty="0"/>
              <a:t>цитокина. </a:t>
            </a:r>
            <a:endParaRPr lang="sr-Cyrl-RS" dirty="0" smtClean="0"/>
          </a:p>
          <a:p>
            <a:r>
              <a:rPr lang="sr-Cyrl-RS" dirty="0" smtClean="0"/>
              <a:t>Већина </a:t>
            </a:r>
            <a:r>
              <a:rPr lang="sr-Cyrl-RS" dirty="0"/>
              <a:t>њих делује аутокрино и паракрино, али постоје и неки као што је интерлеукин 6 (</a:t>
            </a:r>
            <a:r>
              <a:rPr lang="en-US" dirty="0"/>
              <a:t>IL-6), </a:t>
            </a:r>
            <a:r>
              <a:rPr lang="sr-Cyrl-RS" dirty="0"/>
              <a:t>који има ендокрини (хормонски) ефекат. </a:t>
            </a:r>
            <a:endParaRPr lang="sr-Cyrl-RS" dirty="0" smtClean="0"/>
          </a:p>
          <a:p>
            <a:r>
              <a:rPr lang="sr-Cyrl-RS" dirty="0" smtClean="0"/>
              <a:t>Током </a:t>
            </a:r>
            <a:r>
              <a:rPr lang="sr-Cyrl-RS" dirty="0"/>
              <a:t>вежбања се повећава производња антиинфламаторних (</a:t>
            </a:r>
            <a:r>
              <a:rPr lang="en-US" dirty="0"/>
              <a:t>IL-6 </a:t>
            </a:r>
            <a:r>
              <a:rPr lang="sr-Cyrl-RS" dirty="0" smtClean="0"/>
              <a:t>у мишићима), </a:t>
            </a:r>
            <a:r>
              <a:rPr lang="sr-Cyrl-RS" dirty="0"/>
              <a:t>а снижава продукција проинфламаторних цитокина (</a:t>
            </a:r>
            <a:r>
              <a:rPr lang="sr-Cyrl-RS" dirty="0" smtClean="0"/>
              <a:t>фактора </a:t>
            </a:r>
            <a:r>
              <a:rPr lang="sr-Cyrl-RS" dirty="0"/>
              <a:t>некрозе тумора алфа </a:t>
            </a:r>
            <a:r>
              <a:rPr lang="en-US" dirty="0" smtClean="0"/>
              <a:t>TNF–</a:t>
            </a:r>
            <a:r>
              <a:rPr lang="el-GR" dirty="0" smtClean="0"/>
              <a:t>α)</a:t>
            </a:r>
            <a:endParaRPr lang="en-US" dirty="0"/>
          </a:p>
        </p:txBody>
      </p:sp>
    </p:spTree>
    <p:extLst>
      <p:ext uri="{BB962C8B-B14F-4D97-AF65-F5344CB8AC3E}">
        <p14:creationId xmlns:p14="http://schemas.microsoft.com/office/powerpoint/2010/main" val="330518299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ru-RU" dirty="0"/>
              <a:t>КАРДИОВАСКУЛАРНА АДАПТАЦИЈА НА ТРЕНИНГ И СПОРТСКО СРЦЕ</a:t>
            </a:r>
            <a:endParaRPr lang="en-US" dirty="0"/>
          </a:p>
        </p:txBody>
      </p:sp>
      <p:sp>
        <p:nvSpPr>
          <p:cNvPr id="3" name="Content Placeholder 2"/>
          <p:cNvSpPr>
            <a:spLocks noGrp="1"/>
          </p:cNvSpPr>
          <p:nvPr>
            <p:ph idx="1"/>
          </p:nvPr>
        </p:nvSpPr>
        <p:spPr>
          <a:xfrm>
            <a:off x="0" y="2489200"/>
            <a:ext cx="9144000" cy="3530600"/>
          </a:xfrm>
        </p:spPr>
        <p:txBody>
          <a:bodyPr>
            <a:normAutofit/>
          </a:bodyPr>
          <a:lstStyle/>
          <a:p>
            <a:r>
              <a:rPr lang="sr-Cyrl-RS" dirty="0"/>
              <a:t>Под појмом спортског срца подразумева се бенигно увећење масе срчаног мишића, са специфичним морфолошким и циркулаторним променама које настају као последица адаптације на повишен ниво физичког </a:t>
            </a:r>
            <a:r>
              <a:rPr lang="sr-Cyrl-RS" dirty="0" smtClean="0"/>
              <a:t>тренинга</a:t>
            </a:r>
            <a:r>
              <a:rPr lang="sr-Cyrl-RS" dirty="0" smtClean="0"/>
              <a:t>.</a:t>
            </a:r>
          </a:p>
          <a:p>
            <a:r>
              <a:rPr lang="sr-Cyrl-RS" dirty="0" smtClean="0"/>
              <a:t> </a:t>
            </a:r>
            <a:r>
              <a:rPr lang="sr-Cyrl-RS" dirty="0"/>
              <a:t>Термин спортско срце увео је Хеншен 1899. године. Користећи само </a:t>
            </a:r>
            <a:r>
              <a:rPr lang="sr-Cyrl-RS" dirty="0" smtClean="0"/>
              <a:t>физикални </a:t>
            </a:r>
            <a:r>
              <a:rPr lang="sr-Cyrl-RS" dirty="0"/>
              <a:t>преглед и перкусију срца, он је описао да се код спортиста који се баве скијашким ходом јавља увећање срца</a:t>
            </a:r>
            <a:endParaRPr lang="en-US" dirty="0"/>
          </a:p>
        </p:txBody>
      </p:sp>
    </p:spTree>
    <p:extLst>
      <p:ext uri="{BB962C8B-B14F-4D97-AF65-F5344CB8AC3E}">
        <p14:creationId xmlns:p14="http://schemas.microsoft.com/office/powerpoint/2010/main" val="380712660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2489200"/>
            <a:ext cx="9144000" cy="3530600"/>
          </a:xfrm>
        </p:spPr>
        <p:txBody>
          <a:bodyPr/>
          <a:lstStyle/>
          <a:p>
            <a:r>
              <a:rPr lang="ru-RU" dirty="0"/>
              <a:t>Код спортиста код којих постоје морфолошке промене које су гранично патолошке увек треба искључити евентуално патолошке промене на срцу, пре свега дилатативну и хипертрофичну кардиомиопатију, аритмогену дисплазију леве коморе и миокардитис</a:t>
            </a:r>
            <a:endParaRPr lang="en-US" dirty="0"/>
          </a:p>
        </p:txBody>
      </p:sp>
    </p:spTree>
    <p:extLst>
      <p:ext uri="{BB962C8B-B14F-4D97-AF65-F5344CB8AC3E}">
        <p14:creationId xmlns:p14="http://schemas.microsoft.com/office/powerpoint/2010/main" val="331218947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СПОРТСКО СРЦЕ</a:t>
            </a:r>
            <a:endParaRPr lang="en-US" dirty="0"/>
          </a:p>
        </p:txBody>
      </p:sp>
      <p:sp>
        <p:nvSpPr>
          <p:cNvPr id="3" name="Content Placeholder 2"/>
          <p:cNvSpPr>
            <a:spLocks noGrp="1"/>
          </p:cNvSpPr>
          <p:nvPr>
            <p:ph idx="1"/>
          </p:nvPr>
        </p:nvSpPr>
        <p:spPr>
          <a:xfrm>
            <a:off x="0" y="2489200"/>
            <a:ext cx="9144000" cy="3530600"/>
          </a:xfrm>
        </p:spPr>
        <p:txBody>
          <a:bodyPr>
            <a:normAutofit/>
          </a:bodyPr>
          <a:lstStyle/>
          <a:p>
            <a:r>
              <a:rPr lang="ru-RU" dirty="0"/>
              <a:t>Циљ адаптационих механизама је повећање минутног волумена. Минутни волумен у мировању код спортисте и неспортисте не разликује се значајно. Имајући у виду то да је просечан ударни волумен код неспортисте око </a:t>
            </a:r>
            <a:r>
              <a:rPr lang="ru-RU" dirty="0" smtClean="0"/>
              <a:t>70 </a:t>
            </a:r>
            <a:r>
              <a:rPr lang="ru-RU" dirty="0"/>
              <a:t>ml, а просечан пулс око 70/min, добијамо резултат да је минутни волумен око 5 l/min. </a:t>
            </a:r>
            <a:endParaRPr lang="ru-RU" dirty="0" smtClean="0"/>
          </a:p>
          <a:p>
            <a:r>
              <a:rPr lang="ru-RU" dirty="0" smtClean="0"/>
              <a:t>Познато </a:t>
            </a:r>
            <a:r>
              <a:rPr lang="ru-RU" dirty="0"/>
              <a:t>је да се код спортисте, као резултат адаптационих </a:t>
            </a:r>
            <a:r>
              <a:rPr lang="ru-RU" dirty="0" smtClean="0"/>
              <a:t>механизама</a:t>
            </a:r>
            <a:r>
              <a:rPr lang="ru-RU" dirty="0"/>
              <a:t>, ударни волумен повећава на просечних 90 ml. Исто тако, </a:t>
            </a:r>
            <a:r>
              <a:rPr lang="ru-RU" dirty="0" smtClean="0"/>
              <a:t>потребе </a:t>
            </a:r>
            <a:r>
              <a:rPr lang="ru-RU" dirty="0"/>
              <a:t>у минутном волумену у базалним условима нису битније промењене, те срце успева да одржи минутни волумен нижом фреквенцијом, од око 50–55/min. На овај начин се објашњава појава синусне брадикардије код утренираних спортиста.</a:t>
            </a:r>
            <a:endParaRPr lang="en-US" dirty="0"/>
          </a:p>
        </p:txBody>
      </p:sp>
    </p:spTree>
    <p:extLst>
      <p:ext uri="{BB962C8B-B14F-4D97-AF65-F5344CB8AC3E}">
        <p14:creationId xmlns:p14="http://schemas.microsoft.com/office/powerpoint/2010/main" val="318429766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2489200"/>
            <a:ext cx="9252520" cy="4252168"/>
          </a:xfrm>
        </p:spPr>
        <p:txBody>
          <a:bodyPr>
            <a:normAutofit/>
          </a:bodyPr>
          <a:lstStyle/>
          <a:p>
            <a:r>
              <a:rPr lang="sr-Cyrl-RS" dirty="0"/>
              <a:t>Срчани мишић као ткиво спада у групу </a:t>
            </a:r>
            <a:r>
              <a:rPr lang="sr-Cyrl-RS" b="1" dirty="0"/>
              <a:t>терминално диференцираних ткива</a:t>
            </a:r>
            <a:r>
              <a:rPr lang="sr-Cyrl-RS" dirty="0"/>
              <a:t>, дакле оних ткива која немају способност регенерације. Управо ова чињеница условљава закључак да се увећање масе миокарда дешава </a:t>
            </a:r>
            <a:r>
              <a:rPr lang="sr-Cyrl-RS" dirty="0" smtClean="0"/>
              <a:t>искључиво </a:t>
            </a:r>
            <a:r>
              <a:rPr lang="sr-Cyrl-RS" dirty="0"/>
              <a:t>као резултат увећања већ постојећих мишићних ћелија, односно </a:t>
            </a:r>
            <a:r>
              <a:rPr lang="sr-Cyrl-RS" b="1" dirty="0"/>
              <a:t>стварања нових саркомера </a:t>
            </a:r>
            <a:r>
              <a:rPr lang="sr-Cyrl-RS" dirty="0"/>
              <a:t>и њиховог серијског и/или паралелног </a:t>
            </a:r>
            <a:r>
              <a:rPr lang="sr-Cyrl-RS" dirty="0" smtClean="0"/>
              <a:t>додавања</a:t>
            </a:r>
            <a:r>
              <a:rPr lang="sr-Cyrl-RS" dirty="0"/>
              <a:t>, а не као последица мишићне хиперплазије.</a:t>
            </a:r>
            <a:endParaRPr lang="en-US" dirty="0"/>
          </a:p>
        </p:txBody>
      </p:sp>
    </p:spTree>
    <p:extLst>
      <p:ext uri="{BB962C8B-B14F-4D97-AF65-F5344CB8AC3E}">
        <p14:creationId xmlns:p14="http://schemas.microsoft.com/office/powerpoint/2010/main" val="80875184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2489200"/>
            <a:ext cx="9144000" cy="3530600"/>
          </a:xfrm>
        </p:spPr>
        <p:txBody>
          <a:bodyPr/>
          <a:lstStyle/>
          <a:p>
            <a:r>
              <a:rPr lang="sr-Cyrl-RS" dirty="0"/>
              <a:t>Различитим физиолошким механизмима адаптације кардиоваскуларног система спортови повећавају оптерећење леве коморе, али за разлику од спортова издржљивости, који повећавају оптерећење </a:t>
            </a:r>
            <a:r>
              <a:rPr lang="sr-Cyrl-RS" dirty="0" smtClean="0"/>
              <a:t>волуменом</a:t>
            </a:r>
            <a:r>
              <a:rPr lang="sr-Cyrl-RS" dirty="0"/>
              <a:t>, спортови снаге повећавају њено оптерећење притиском</a:t>
            </a:r>
            <a:endParaRPr lang="en-US" dirty="0"/>
          </a:p>
        </p:txBody>
      </p:sp>
    </p:spTree>
    <p:extLst>
      <p:ext uri="{BB962C8B-B14F-4D97-AF65-F5344CB8AC3E}">
        <p14:creationId xmlns:p14="http://schemas.microsoft.com/office/powerpoint/2010/main" val="309218003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2204864"/>
            <a:ext cx="9144000" cy="4653136"/>
          </a:xfrm>
        </p:spPr>
        <p:txBody>
          <a:bodyPr>
            <a:normAutofit fontScale="77500" lnSpcReduction="20000"/>
          </a:bodyPr>
          <a:lstStyle/>
          <a:p>
            <a:r>
              <a:rPr lang="ru-RU" dirty="0"/>
              <a:t>По </a:t>
            </a:r>
            <a:r>
              <a:rPr lang="ru-RU" dirty="0" smtClean="0"/>
              <a:t>најновијим </a:t>
            </a:r>
            <a:r>
              <a:rPr lang="ru-RU" dirty="0"/>
              <a:t>студијама, сматра се да дилатација леве преткоморе настаје пре свих ових промена на левој комори, иницирана повећањем притисака пуњења леве коморе у физичком напору. </a:t>
            </a:r>
            <a:endParaRPr lang="ru-RU" dirty="0" smtClean="0"/>
          </a:p>
          <a:p>
            <a:r>
              <a:rPr lang="ru-RU" dirty="0" smtClean="0"/>
              <a:t>Дилатација </a:t>
            </a:r>
            <a:r>
              <a:rPr lang="ru-RU" dirty="0"/>
              <a:t>леве преткоморе има важан компензаторни удео у ремоделовању леве коморе. Ремоделовање леве коморе је специфично у односу на врсту спорта и различито је изражено у зависности од тога да ли се ради о спортовима с </a:t>
            </a:r>
            <a:r>
              <a:rPr lang="ru-RU" b="1" dirty="0"/>
              <a:t>превагом истрајности</a:t>
            </a:r>
            <a:r>
              <a:rPr lang="ru-RU" dirty="0"/>
              <a:t> (атлетика, фудбал, кошарка) или спортовима с </a:t>
            </a:r>
            <a:r>
              <a:rPr lang="ru-RU" b="1" dirty="0"/>
              <a:t>превагом снаге </a:t>
            </a:r>
            <a:r>
              <a:rPr lang="ru-RU" dirty="0"/>
              <a:t>(дизање тегова, бокс, карате, џудо). Разлике у ремоделовању леве коморе су </a:t>
            </a:r>
            <a:r>
              <a:rPr lang="ru-RU" b="1" dirty="0"/>
              <a:t>изражене и према полу </a:t>
            </a:r>
            <a:r>
              <a:rPr lang="ru-RU" dirty="0"/>
              <a:t>(код мушкараца је хипертрофија зидова леве коморе израженија), односно према раси (код црне расе постоји израженија склоност хипертрофији зидова леве коморе). Кардиоваскуларни адаптациони механизми на интензиван физички напор се разликују у зависности од тога да ли је реч о </a:t>
            </a:r>
            <a:r>
              <a:rPr lang="ru-RU" b="1" dirty="0"/>
              <a:t>краткотрајном или дуготрајном физичком тренингу</a:t>
            </a:r>
            <a:r>
              <a:rPr lang="ru-RU" dirty="0"/>
              <a:t>. </a:t>
            </a:r>
            <a:endParaRPr lang="ru-RU" dirty="0" smtClean="0"/>
          </a:p>
          <a:p>
            <a:r>
              <a:rPr lang="ru-RU" dirty="0" smtClean="0"/>
              <a:t>Кардиоваскуларни </a:t>
            </a:r>
            <a:r>
              <a:rPr lang="ru-RU" dirty="0"/>
              <a:t>одговор на краткотрајни физички тренинг у спортовима издржљивости подразумева повећање минутног и ударног волумена, повећање систолног притиска, смањење периферног отпора у крвним судовима и повећање потрошње кисеоника у периферним мишићима</a:t>
            </a:r>
            <a:r>
              <a:rPr lang="ru-RU" dirty="0" smtClean="0"/>
              <a:t>.</a:t>
            </a:r>
          </a:p>
          <a:p>
            <a:r>
              <a:rPr lang="ru-RU" dirty="0" smtClean="0"/>
              <a:t> </a:t>
            </a:r>
            <a:r>
              <a:rPr lang="ru-RU" dirty="0"/>
              <a:t>У спортовима снаге јавља се знатно мање повећање потрошње кисеоника у периферним мишићима, ударног и минутног волумена, а промене се дешавају на рачун повећања крвног притиска, периферне васкуларне резистенције и повећања срчане фреквенције. Кардиоваскуларни одговор на дуготрајни тренинг у спортовима издржљивости подразумева повећање максималне потрошње кисеоника, с повећањем ударног и минутног волумена и повећањем артериовенске разлике у садржају кисеоника у крви. Насупрот томе, спортови снаге уопште не утичу на повећање преузимања кисеоника у периферним мишићима</a:t>
            </a:r>
            <a:endParaRPr lang="en-US" dirty="0"/>
          </a:p>
        </p:txBody>
      </p:sp>
    </p:spTree>
    <p:extLst>
      <p:ext uri="{BB962C8B-B14F-4D97-AF65-F5344CB8AC3E}">
        <p14:creationId xmlns:p14="http://schemas.microsoft.com/office/powerpoint/2010/main" val="160171569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2489200"/>
            <a:ext cx="9144000" cy="4368800"/>
          </a:xfrm>
        </p:spPr>
        <p:txBody>
          <a:bodyPr>
            <a:normAutofit/>
          </a:bodyPr>
          <a:lstStyle/>
          <a:p>
            <a:r>
              <a:rPr lang="ru-RU" dirty="0"/>
              <a:t>Код неких спортиста увећање шупљине леве коморе и хипертрофија </a:t>
            </a:r>
            <a:r>
              <a:rPr lang="ru-RU" dirty="0" smtClean="0"/>
              <a:t>њених </a:t>
            </a:r>
            <a:r>
              <a:rPr lang="ru-RU" dirty="0"/>
              <a:t>зидова могу бити врло изражени, стварајући диференцијални дијагностички проблем с дилатативном и хипертрофичном кардиомиопатијом, посебно због чињенице да су код врхунски утренираних спортиста у мировању дискретно снижени индекси систолне функције леве коморе. </a:t>
            </a:r>
            <a:endParaRPr lang="ru-RU" dirty="0" smtClean="0"/>
          </a:p>
          <a:p>
            <a:r>
              <a:rPr lang="ru-RU" dirty="0" smtClean="0"/>
              <a:t>Кључна </a:t>
            </a:r>
            <a:r>
              <a:rPr lang="ru-RU" dirty="0"/>
              <a:t>процена у разликовања ова два ентитета јесте процена дијастолне функције леве коморе. Дијастолна функција је код патолошке хипертрофије по правилу поремећена, а код физиолошке хипертрофије, напротив, увек је очувана, односно чак и боља него у општој популацији, те се може говорити о супердијастолној функцији леве коморе код спортиста.</a:t>
            </a:r>
            <a:endParaRPr lang="en-US" dirty="0"/>
          </a:p>
        </p:txBody>
      </p:sp>
    </p:spTree>
    <p:extLst>
      <p:ext uri="{BB962C8B-B14F-4D97-AF65-F5344CB8AC3E}">
        <p14:creationId xmlns:p14="http://schemas.microsoft.com/office/powerpoint/2010/main" val="14420820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2489200"/>
            <a:ext cx="9144000" cy="3530600"/>
          </a:xfrm>
        </p:spPr>
        <p:txBody>
          <a:bodyPr>
            <a:normAutofit/>
          </a:bodyPr>
          <a:lstStyle/>
          <a:p>
            <a:r>
              <a:rPr lang="ru-RU" dirty="0"/>
              <a:t>Реч тренинг (лат. trehere – вући, извлачити) почела се најпре употребљавати у коњичком спорту, да би се потом пренела на спорт у целини. Постоји више дефиниција тренинга. Према једној од најприхватљивијих, тренинг се дефинише као планирана, систематизована и понављана физичка активност која има за циљ усавршавање моторичких вештина и повећање физичке способности </a:t>
            </a:r>
            <a:endParaRPr lang="en-US" dirty="0"/>
          </a:p>
        </p:txBody>
      </p:sp>
    </p:spTree>
    <p:extLst>
      <p:ext uri="{BB962C8B-B14F-4D97-AF65-F5344CB8AC3E}">
        <p14:creationId xmlns:p14="http://schemas.microsoft.com/office/powerpoint/2010/main" val="175049244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2489200"/>
            <a:ext cx="9144000" cy="4368800"/>
          </a:xfrm>
        </p:spPr>
        <p:txBody>
          <a:bodyPr>
            <a:normAutofit/>
          </a:bodyPr>
          <a:lstStyle/>
          <a:p>
            <a:r>
              <a:rPr lang="ru-RU" dirty="0"/>
              <a:t>Франк–Старлингов закон је основни физиолошки закон мишићне </a:t>
            </a:r>
            <a:r>
              <a:rPr lang="ru-RU" dirty="0" smtClean="0"/>
              <a:t>контракције</a:t>
            </a:r>
            <a:r>
              <a:rPr lang="ru-RU" dirty="0"/>
              <a:t>. Овај закон дефинише способност срчаног мишића да повећа контрактилну резерву и ударни волумен као одговор на повећан волумен у левој комори и повећано истезање миокардних влакана. Како је миокард по грађи скелетни мишић са синцицијалном структуром, основа </a:t>
            </a:r>
            <a:r>
              <a:rPr lang="ru-RU" dirty="0" smtClean="0"/>
              <a:t>адаптационог </a:t>
            </a:r>
            <a:r>
              <a:rPr lang="ru-RU" dirty="0"/>
              <a:t>феномена мишићне контракције заснива се управо на принципима Франк–Старлинговог закона. </a:t>
            </a:r>
            <a:endParaRPr lang="ru-RU" dirty="0" smtClean="0"/>
          </a:p>
          <a:p>
            <a:r>
              <a:rPr lang="ru-RU" dirty="0" smtClean="0"/>
              <a:t>Други </a:t>
            </a:r>
            <a:r>
              <a:rPr lang="ru-RU" dirty="0"/>
              <a:t>врло важан физиолошки закон, важан за правилно разумевање физиологије физичког напора и спорта, јесте Фиков принцип. </a:t>
            </a:r>
            <a:endParaRPr lang="ru-RU" dirty="0" smtClean="0"/>
          </a:p>
          <a:p>
            <a:r>
              <a:rPr lang="ru-RU" dirty="0" smtClean="0"/>
              <a:t>Фиковим </a:t>
            </a:r>
            <a:r>
              <a:rPr lang="ru-RU" dirty="0"/>
              <a:t>принципом је дефинисано преузимање кисеоника из крви, те је потрошња кисеоника изражена као производ минутног волумена и разлике у садржају кисеоника у артеријској и венској крви (AV O2 разлика</a:t>
            </a:r>
            <a:r>
              <a:rPr lang="ru-RU" dirty="0" smtClean="0"/>
              <a:t>).</a:t>
            </a:r>
          </a:p>
          <a:p>
            <a:r>
              <a:rPr lang="ru-RU" dirty="0" smtClean="0"/>
              <a:t> </a:t>
            </a:r>
            <a:r>
              <a:rPr lang="ru-RU" dirty="0"/>
              <a:t>VO2 = CO x AV O2 разлика</a:t>
            </a:r>
            <a:endParaRPr lang="en-US" dirty="0"/>
          </a:p>
        </p:txBody>
      </p:sp>
    </p:spTree>
    <p:extLst>
      <p:ext uri="{BB962C8B-B14F-4D97-AF65-F5344CB8AC3E}">
        <p14:creationId xmlns:p14="http://schemas.microsoft.com/office/powerpoint/2010/main" val="55624455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2489200"/>
            <a:ext cx="9144000" cy="4368800"/>
          </a:xfrm>
        </p:spPr>
        <p:txBody>
          <a:bodyPr>
            <a:normAutofit/>
          </a:bodyPr>
          <a:lstStyle/>
          <a:p>
            <a:r>
              <a:rPr lang="ru-RU" dirty="0" smtClean="0"/>
              <a:t>Хипертрофија </a:t>
            </a:r>
            <a:r>
              <a:rPr lang="ru-RU" dirty="0"/>
              <a:t>миокарда леве коморе дефинише се као повећање масе леве коморе, чији хистолошки супстрат чини повећање дијаметра миокардиоцита како у ширину, тако и у дужину. Хипертрофија леве коморе објашњава се </a:t>
            </a:r>
            <a:r>
              <a:rPr lang="ru-RU" dirty="0" smtClean="0"/>
              <a:t>такође </a:t>
            </a:r>
            <a:r>
              <a:rPr lang="ru-RU" dirty="0"/>
              <a:t>физиолошким законом – </a:t>
            </a:r>
            <a:r>
              <a:rPr lang="ru-RU" b="1" dirty="0"/>
              <a:t>Лапласовим законом. </a:t>
            </a:r>
            <a:endParaRPr lang="ru-RU" b="1" dirty="0" smtClean="0"/>
          </a:p>
          <a:p>
            <a:r>
              <a:rPr lang="ru-RU" dirty="0" smtClean="0"/>
              <a:t>По </a:t>
            </a:r>
            <a:r>
              <a:rPr lang="ru-RU" dirty="0"/>
              <a:t>Лапласовом закону, притисак на зид леве коморе једнак је производу интракавитарног </a:t>
            </a:r>
            <a:r>
              <a:rPr lang="ru-RU" dirty="0" smtClean="0"/>
              <a:t>притиска </a:t>
            </a:r>
            <a:r>
              <a:rPr lang="ru-RU" dirty="0"/>
              <a:t>и радијуса дебљине зида коморе. Лапласов закон изражен математички гласи</a:t>
            </a:r>
            <a:r>
              <a:rPr lang="ru-RU" dirty="0" smtClean="0"/>
              <a:t>:</a:t>
            </a:r>
          </a:p>
          <a:p>
            <a:pPr marL="0" indent="0">
              <a:buNone/>
            </a:pPr>
            <a:r>
              <a:rPr lang="ru-RU" b="1" dirty="0" smtClean="0"/>
              <a:t>стрес </a:t>
            </a:r>
            <a:r>
              <a:rPr lang="ru-RU" b="1" dirty="0"/>
              <a:t>на зид леве коморе = (притисак x пречник)/(2 x дебљина зида)</a:t>
            </a:r>
            <a:endParaRPr lang="en-US" b="1" dirty="0"/>
          </a:p>
        </p:txBody>
      </p:sp>
    </p:spTree>
    <p:extLst>
      <p:ext uri="{BB962C8B-B14F-4D97-AF65-F5344CB8AC3E}">
        <p14:creationId xmlns:p14="http://schemas.microsoft.com/office/powerpoint/2010/main" val="17460260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marL="0" indent="0">
              <a:buNone/>
            </a:pPr>
            <a:r>
              <a:rPr lang="ru-RU" dirty="0"/>
              <a:t>У најважније принципе тренинга убрајају се </a:t>
            </a:r>
            <a:r>
              <a:rPr lang="ru-RU" dirty="0" smtClean="0"/>
              <a:t>:</a:t>
            </a:r>
            <a:endParaRPr lang="ru-RU" dirty="0"/>
          </a:p>
          <a:p>
            <a:r>
              <a:rPr lang="ru-RU" dirty="0"/>
              <a:t>1. принцип специфичности,</a:t>
            </a:r>
          </a:p>
          <a:p>
            <a:r>
              <a:rPr lang="ru-RU" dirty="0"/>
              <a:t>2. принцип преоптерећења,</a:t>
            </a:r>
          </a:p>
          <a:p>
            <a:r>
              <a:rPr lang="ru-RU" dirty="0"/>
              <a:t>3. принцип прогресије,</a:t>
            </a:r>
          </a:p>
          <a:p>
            <a:r>
              <a:rPr lang="ru-RU" dirty="0"/>
              <a:t>4. принцип индивидуалности,</a:t>
            </a:r>
          </a:p>
          <a:p>
            <a:r>
              <a:rPr lang="ru-RU" dirty="0"/>
              <a:t>5. принцип умањења и</a:t>
            </a:r>
          </a:p>
          <a:p>
            <a:r>
              <a:rPr lang="ru-RU" dirty="0"/>
              <a:t>6. принцип реверзибилности</a:t>
            </a:r>
            <a:endParaRPr lang="en-US" dirty="0"/>
          </a:p>
        </p:txBody>
      </p:sp>
    </p:spTree>
    <p:extLst>
      <p:ext uri="{BB962C8B-B14F-4D97-AF65-F5344CB8AC3E}">
        <p14:creationId xmlns:p14="http://schemas.microsoft.com/office/powerpoint/2010/main" val="7066485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ru-RU" dirty="0"/>
              <a:t>ЕФЕКТИ АДАПТАЦИЈЕ ОРГАНИЗМА НА АЕРОБНИ ТРЕНИНГ</a:t>
            </a:r>
            <a:endParaRPr lang="en-US" dirty="0"/>
          </a:p>
        </p:txBody>
      </p:sp>
      <p:sp>
        <p:nvSpPr>
          <p:cNvPr id="3" name="Content Placeholder 2"/>
          <p:cNvSpPr>
            <a:spLocks noGrp="1"/>
          </p:cNvSpPr>
          <p:nvPr>
            <p:ph idx="1"/>
          </p:nvPr>
        </p:nvSpPr>
        <p:spPr>
          <a:xfrm>
            <a:off x="0" y="2489200"/>
            <a:ext cx="9144000" cy="3530600"/>
          </a:xfrm>
        </p:spPr>
        <p:txBody>
          <a:bodyPr/>
          <a:lstStyle/>
          <a:p>
            <a:r>
              <a:rPr lang="ru-RU" dirty="0"/>
              <a:t>Аеробни тренинг подразумева различите видове физичке активности који активирају велике групе мишића, релативно су дугог трајања (преко 20 минута) и интензитета који зависи искључиво од аеробних система добијања енергије </a:t>
            </a:r>
            <a:endParaRPr lang="en-US" dirty="0"/>
          </a:p>
        </p:txBody>
      </p:sp>
    </p:spTree>
    <p:extLst>
      <p:ext uri="{BB962C8B-B14F-4D97-AF65-F5344CB8AC3E}">
        <p14:creationId xmlns:p14="http://schemas.microsoft.com/office/powerpoint/2010/main" val="27352656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927099"/>
            <a:ext cx="7776864" cy="413670"/>
          </a:xfrm>
        </p:spPr>
        <p:txBody>
          <a:bodyPr/>
          <a:lstStyle/>
          <a:p>
            <a:r>
              <a:rPr lang="ru-RU" dirty="0"/>
              <a:t>Аеробни тренинг карактеришу следећа основна физиолошка обележја</a:t>
            </a:r>
            <a:endParaRPr lang="en-US" dirty="0"/>
          </a:p>
        </p:txBody>
      </p:sp>
      <p:sp>
        <p:nvSpPr>
          <p:cNvPr id="3" name="Content Placeholder 2"/>
          <p:cNvSpPr>
            <a:spLocks noGrp="1"/>
          </p:cNvSpPr>
          <p:nvPr>
            <p:ph idx="1"/>
          </p:nvPr>
        </p:nvSpPr>
        <p:spPr>
          <a:xfrm>
            <a:off x="0" y="2489200"/>
            <a:ext cx="9144000" cy="4368800"/>
          </a:xfrm>
        </p:spPr>
        <p:txBody>
          <a:bodyPr>
            <a:normAutofit fontScale="77500" lnSpcReduction="20000"/>
          </a:bodyPr>
          <a:lstStyle/>
          <a:p>
            <a:pPr marL="0" indent="0">
              <a:buNone/>
            </a:pPr>
            <a:endParaRPr lang="ru-RU" dirty="0" smtClean="0"/>
          </a:p>
          <a:p>
            <a:r>
              <a:rPr lang="ru-RU" dirty="0" smtClean="0"/>
              <a:t> </a:t>
            </a:r>
            <a:r>
              <a:rPr lang="ru-RU" dirty="0"/>
              <a:t>Ангажовање великих мишићних група – мишића ногу, трупа, руку и раменог појаса (најмање 1/6 до 1/7 укупне телесне мускулатуре) у динамичном раду, у ком се ритмички смењују напрезања и опуштања. </a:t>
            </a:r>
            <a:endParaRPr lang="ru-RU" dirty="0"/>
          </a:p>
          <a:p>
            <a:r>
              <a:rPr lang="ru-RU" dirty="0" smtClean="0"/>
              <a:t> Време </a:t>
            </a:r>
            <a:r>
              <a:rPr lang="ru-RU" dirty="0"/>
              <a:t>трајања од 20 до 60 min. Временски период зависи од интензитета оптерећења (активности ниског интензитета дуже трају). Из овога се јасно уочава да су временски интервал тренинга и интензитет у великој мери повезани. Због тога је потребно да у првим фазама подизања функционалне способности аеробни тренинг буде ниског до умереног интензитета и дужег </a:t>
            </a:r>
            <a:r>
              <a:rPr lang="ru-RU" dirty="0" smtClean="0"/>
              <a:t>трајања </a:t>
            </a:r>
            <a:r>
              <a:rPr lang="ru-RU" b="1" dirty="0"/>
              <a:t>Аеробни тренинг се изводи у аеробној зони интензитета рада </a:t>
            </a:r>
            <a:r>
              <a:rPr lang="ru-RU" dirty="0"/>
              <a:t>– између аеробног тренажног прага и анаеробног прага. </a:t>
            </a:r>
            <a:endParaRPr lang="ru-RU" dirty="0" smtClean="0"/>
          </a:p>
          <a:p>
            <a:r>
              <a:rPr lang="ru-RU" dirty="0" smtClean="0"/>
              <a:t>Аеробни </a:t>
            </a:r>
            <a:r>
              <a:rPr lang="ru-RU" dirty="0"/>
              <a:t>тренажни праг представља минимални интензитет аеробног тренинга, испод којег није могуће остварити ефекат тренинга. Изражава се као проценат максималне потрошње кисеоника или преко процента максималне срчане фреквенције (МHR). Сматра се да се код већине особа аеробни тренажни праг налази на 60% максималне срчане фреквенције, односно на 50% индивидуалне VO2 max. Арбитражно је одређено да је анаеробни праг остварен у тренутку када је концентрација лактата у крви достигла вредност од 4 mmol/l, јер таква концентрација лактата указује на то да анаеробна гликолиза постаје доминантан извор енергије. Распони VO2 max при којима се достиже анаеробни праг варирају од 50% до 90% VO2 max, што зависи од нивоа аеробне ефикасности. Достизање анаеробног прага при вишим процентима VO2 max одражава већу аеробну ефикасност, односно већи степен тренираности (припремљености)</a:t>
            </a:r>
            <a:endParaRPr lang="en-US" dirty="0"/>
          </a:p>
        </p:txBody>
      </p:sp>
    </p:spTree>
    <p:extLst>
      <p:ext uri="{BB962C8B-B14F-4D97-AF65-F5344CB8AC3E}">
        <p14:creationId xmlns:p14="http://schemas.microsoft.com/office/powerpoint/2010/main" val="27278509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a:t>Разликујемо три облика аеробног тренинга</a:t>
            </a:r>
            <a:endParaRPr lang="en-US" dirty="0"/>
          </a:p>
        </p:txBody>
      </p:sp>
      <p:sp>
        <p:nvSpPr>
          <p:cNvPr id="3" name="Content Placeholder 2"/>
          <p:cNvSpPr>
            <a:spLocks noGrp="1"/>
          </p:cNvSpPr>
          <p:nvPr>
            <p:ph idx="1"/>
          </p:nvPr>
        </p:nvSpPr>
        <p:spPr>
          <a:xfrm>
            <a:off x="0" y="2489200"/>
            <a:ext cx="9144000" cy="4368800"/>
          </a:xfrm>
        </p:spPr>
        <p:txBody>
          <a:bodyPr>
            <a:normAutofit fontScale="92500" lnSpcReduction="20000"/>
          </a:bodyPr>
          <a:lstStyle/>
          <a:p>
            <a:pPr marL="0" indent="0">
              <a:buNone/>
            </a:pPr>
            <a:r>
              <a:rPr lang="ru-RU" dirty="0" smtClean="0"/>
              <a:t>аеробни </a:t>
            </a:r>
            <a:r>
              <a:rPr lang="ru-RU" dirty="0"/>
              <a:t>тренинг ниског интензитета, аеробни тренинг високог интензитета и тренинг опоравка</a:t>
            </a:r>
            <a:r>
              <a:rPr lang="ru-RU" dirty="0" smtClean="0"/>
              <a:t>.</a:t>
            </a:r>
          </a:p>
          <a:p>
            <a:r>
              <a:rPr lang="ru-RU" dirty="0" smtClean="0"/>
              <a:t> </a:t>
            </a:r>
            <a:r>
              <a:rPr lang="ru-RU" b="1" dirty="0"/>
              <a:t>Аеробни тренинг ниског интензитета </a:t>
            </a:r>
            <a:r>
              <a:rPr lang="ru-RU" dirty="0"/>
              <a:t>је претежно усмерен ка редукцији телесне масе и повећању издржљивости. Одвија се у зони интензитета рада од 50–65% VO2 max, односно 60–75% МHR. Минимално трајање оваквог тренинга треба да буде 30 минута, а оптимално 30–60 min. Добро тренирани спортисти при аеробном тренингу ниског интензитета остварују просечну срчану фреквенцију од око 160/min. </a:t>
            </a:r>
            <a:endParaRPr lang="ru-RU" dirty="0"/>
          </a:p>
          <a:p>
            <a:r>
              <a:rPr lang="ru-RU" dirty="0" smtClean="0"/>
              <a:t> </a:t>
            </a:r>
            <a:r>
              <a:rPr lang="ru-RU" b="1" dirty="0"/>
              <a:t>Аеробни тренинг високог интензитета </a:t>
            </a:r>
            <a:r>
              <a:rPr lang="ru-RU" dirty="0"/>
              <a:t>је доминантно усмерен ка повећању максималне потрошње кисеоника, чиме се развија способност подношења физичке активности високог интензитета у дужем периоду. Одвија се у зони интензитета рада од 65–80% VO2 max, односно 75–90% </a:t>
            </a:r>
            <a:r>
              <a:rPr lang="ru-RU" dirty="0" smtClean="0"/>
              <a:t>МHR</a:t>
            </a:r>
          </a:p>
          <a:p>
            <a:r>
              <a:rPr lang="ru-RU" dirty="0" smtClean="0"/>
              <a:t> </a:t>
            </a:r>
            <a:r>
              <a:rPr lang="ru-RU" b="1" dirty="0"/>
              <a:t>Тренинг опоравка </a:t>
            </a:r>
            <a:r>
              <a:rPr lang="ru-RU" dirty="0"/>
              <a:t>обично се изводи дан након такмичења или напорног тренинга. Састоји се од лаганих физичких активности, као што су џогинг, вежбе истезања и друго, уз просечну вредност срчане фреквенције од око 130/min. </a:t>
            </a:r>
            <a:r>
              <a:rPr lang="ru-RU" dirty="0" smtClean="0"/>
              <a:t>При </a:t>
            </a:r>
            <a:r>
              <a:rPr lang="ru-RU" dirty="0"/>
              <a:t>нижим интензитетима вежбања претежно су ангажована спороконтрахујућа (црвена) мишићна влакна, а при вишим брзоконтрахујућа (бела) мишићна влакна</a:t>
            </a:r>
            <a:endParaRPr lang="en-US" dirty="0"/>
          </a:p>
        </p:txBody>
      </p:sp>
    </p:spTree>
    <p:extLst>
      <p:ext uri="{BB962C8B-B14F-4D97-AF65-F5344CB8AC3E}">
        <p14:creationId xmlns:p14="http://schemas.microsoft.com/office/powerpoint/2010/main" val="10561702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a:t>Аеробни тренинг изазива низ позитивних адаптација</a:t>
            </a:r>
            <a:endParaRPr lang="en-US" dirty="0"/>
          </a:p>
        </p:txBody>
      </p:sp>
      <p:sp>
        <p:nvSpPr>
          <p:cNvPr id="3" name="Content Placeholder 2"/>
          <p:cNvSpPr>
            <a:spLocks noGrp="1"/>
          </p:cNvSpPr>
          <p:nvPr>
            <p:ph idx="1"/>
          </p:nvPr>
        </p:nvSpPr>
        <p:spPr>
          <a:xfrm>
            <a:off x="0" y="2489200"/>
            <a:ext cx="9144000" cy="4368800"/>
          </a:xfrm>
        </p:spPr>
        <p:txBody>
          <a:bodyPr>
            <a:normAutofit/>
          </a:bodyPr>
          <a:lstStyle/>
          <a:p>
            <a:r>
              <a:rPr lang="ru-RU" dirty="0" smtClean="0"/>
              <a:t>1</a:t>
            </a:r>
            <a:r>
              <a:rPr lang="ru-RU" dirty="0"/>
              <a:t>. мишићно-коштани систем</a:t>
            </a:r>
            <a:r>
              <a:rPr lang="ru-RU" dirty="0" smtClean="0"/>
              <a:t>;</a:t>
            </a:r>
          </a:p>
          <a:p>
            <a:r>
              <a:rPr lang="ru-RU" dirty="0" smtClean="0"/>
              <a:t> </a:t>
            </a:r>
            <a:r>
              <a:rPr lang="ru-RU" dirty="0"/>
              <a:t>2. кардиоваскуларни и респираторни систем</a:t>
            </a:r>
            <a:r>
              <a:rPr lang="ru-RU" dirty="0" smtClean="0"/>
              <a:t>;</a:t>
            </a:r>
          </a:p>
          <a:p>
            <a:r>
              <a:rPr lang="ru-RU" dirty="0" smtClean="0"/>
              <a:t> </a:t>
            </a:r>
            <a:r>
              <a:rPr lang="ru-RU" dirty="0"/>
              <a:t>3. регулисање прекомерне телесне масе и отклањање масних наслага; </a:t>
            </a:r>
            <a:endParaRPr lang="ru-RU" dirty="0" smtClean="0"/>
          </a:p>
          <a:p>
            <a:r>
              <a:rPr lang="ru-RU" dirty="0" smtClean="0"/>
              <a:t>4</a:t>
            </a:r>
            <a:r>
              <a:rPr lang="ru-RU" dirty="0"/>
              <a:t>. превенцију и отклањање фактора ризика за кардиоваскуларна обољења 5. превенцију, ублажавање и/или отклањанризикаје психоемоционалне напетости (стреса).</a:t>
            </a:r>
            <a:endParaRPr lang="en-US" dirty="0"/>
          </a:p>
        </p:txBody>
      </p:sp>
    </p:spTree>
    <p:extLst>
      <p:ext uri="{BB962C8B-B14F-4D97-AF65-F5344CB8AC3E}">
        <p14:creationId xmlns:p14="http://schemas.microsoft.com/office/powerpoint/2010/main" val="35675189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ru-RU" dirty="0"/>
              <a:t>ЕФЕКТИ АДАПТАЦИЈЕ ОРГАНИЗМА НА АНАЕРОБНИ ТРЕНИНГ</a:t>
            </a:r>
            <a:endParaRPr lang="en-US" dirty="0"/>
          </a:p>
        </p:txBody>
      </p:sp>
      <p:sp>
        <p:nvSpPr>
          <p:cNvPr id="3" name="Content Placeholder 2"/>
          <p:cNvSpPr>
            <a:spLocks noGrp="1"/>
          </p:cNvSpPr>
          <p:nvPr>
            <p:ph idx="1"/>
          </p:nvPr>
        </p:nvSpPr>
        <p:spPr>
          <a:xfrm>
            <a:off x="0" y="2489200"/>
            <a:ext cx="9144000" cy="4468192"/>
          </a:xfrm>
        </p:spPr>
        <p:txBody>
          <a:bodyPr>
            <a:normAutofit/>
          </a:bodyPr>
          <a:lstStyle/>
          <a:p>
            <a:pPr marL="0" indent="0">
              <a:buNone/>
            </a:pPr>
            <a:r>
              <a:rPr lang="ru-RU" dirty="0"/>
              <a:t>Анаеробни систем се користи током свих физичких напора до крајњих граница. Постоје два анаеробна система доступна нашем организму: </a:t>
            </a:r>
            <a:endParaRPr lang="ru-RU" dirty="0" smtClean="0"/>
          </a:p>
          <a:p>
            <a:r>
              <a:rPr lang="ru-RU" dirty="0" smtClean="0"/>
              <a:t>систем </a:t>
            </a:r>
            <a:r>
              <a:rPr lang="ru-RU" dirty="0"/>
              <a:t>аденозин-трифосфат – креатин-фосфат (ATP–PCr</a:t>
            </a:r>
            <a:r>
              <a:rPr lang="ru-RU" dirty="0" smtClean="0"/>
              <a:t>)</a:t>
            </a:r>
          </a:p>
          <a:p>
            <a:r>
              <a:rPr lang="ru-RU" dirty="0" smtClean="0"/>
              <a:t> систем </a:t>
            </a:r>
            <a:r>
              <a:rPr lang="ru-RU" dirty="0"/>
              <a:t>анаеробна гликолиза – млечна киселина </a:t>
            </a:r>
            <a:r>
              <a:rPr lang="ru-RU" dirty="0" smtClean="0"/>
              <a:t>. </a:t>
            </a:r>
            <a:r>
              <a:rPr lang="ru-RU" dirty="0"/>
              <a:t>Систем ATP–PCr користи се за напоре који трају мање од 10 секунди, док се анаеробни гликолизни систем користи за напоре у трајању од 10 секунди до неколико минута</a:t>
            </a:r>
            <a:endParaRPr lang="en-US" dirty="0"/>
          </a:p>
        </p:txBody>
      </p:sp>
    </p:spTree>
    <p:extLst>
      <p:ext uri="{BB962C8B-B14F-4D97-AF65-F5344CB8AC3E}">
        <p14:creationId xmlns:p14="http://schemas.microsoft.com/office/powerpoint/2010/main" val="390480579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Ion Boardroom</Template>
  <TotalTime>290</TotalTime>
  <Words>2666</Words>
  <Application>Microsoft Office PowerPoint</Application>
  <PresentationFormat>On-screen Show (4:3)</PresentationFormat>
  <Paragraphs>133</Paragraphs>
  <Slides>31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31</vt:i4>
      </vt:variant>
    </vt:vector>
  </HeadingPairs>
  <TitlesOfParts>
    <vt:vector size="38" baseType="lpstr">
      <vt:lpstr>Arial</vt:lpstr>
      <vt:lpstr>Calibri</vt:lpstr>
      <vt:lpstr>Century Gothic</vt:lpstr>
      <vt:lpstr>Times New Roman</vt:lpstr>
      <vt:lpstr>Wingdings</vt:lpstr>
      <vt:lpstr>Wingdings 3</vt:lpstr>
      <vt:lpstr>Ion Boardroom</vt:lpstr>
      <vt:lpstr>PowerPoint Presentation</vt:lpstr>
      <vt:lpstr>PowerPoint Presentation</vt:lpstr>
      <vt:lpstr>PowerPoint Presentation</vt:lpstr>
      <vt:lpstr>PowerPoint Presentation</vt:lpstr>
      <vt:lpstr>ЕФЕКТИ АДАПТАЦИЈЕ ОРГАНИЗМА НА АЕРОБНИ ТРЕНИНГ</vt:lpstr>
      <vt:lpstr>Аеробни тренинг карактеришу следећа основна физиолошка обележја</vt:lpstr>
      <vt:lpstr>Разликујемо три облика аеробног тренинга</vt:lpstr>
      <vt:lpstr>Аеробни тренинг изазива низ позитивних адаптација</vt:lpstr>
      <vt:lpstr>ЕФЕКТИ АДАПТАЦИЈЕ ОРГАНИЗМА НА АНАЕРОБНИ ТРЕНИНГ</vt:lpstr>
      <vt:lpstr>PowerPoint Presentation</vt:lpstr>
      <vt:lpstr>Карактеристике анаеробног тренинга су следеће</vt:lpstr>
      <vt:lpstr>PowerPoint Presentation</vt:lpstr>
      <vt:lpstr>НЕУРОМУСКУЛАРНА АДАПТАЦИЈА НА ТРЕНИНГ</vt:lpstr>
      <vt:lpstr>Адаптације мишићног система се огледају у: </vt:lpstr>
      <vt:lpstr>PowerPoint Presentation</vt:lpstr>
      <vt:lpstr>PowerPoint Presentation</vt:lpstr>
      <vt:lpstr>Нервна адаптација на тренинг се састоји из повећања </vt:lpstr>
      <vt:lpstr>МЕТАБОЛИЧКА АДАПТАЦИЈА НА ТРЕНИНГ</vt:lpstr>
      <vt:lpstr>Кључне метаболичке адаптације мишићне ћелије су следеће </vt:lpstr>
      <vt:lpstr>НЕУРОЕНДОКРИНА АДАПТАЦИЈА НА ТРЕНИНГ</vt:lpstr>
      <vt:lpstr>НЕУРОЕНДОКРИНА АДАПТАЦИЈА НА ТРЕНИНГ</vt:lpstr>
      <vt:lpstr>НЕУРОЕНДОКРИНА АДАПТАЦИЈА НА ТРЕНИНГ</vt:lpstr>
      <vt:lpstr>КАРДИОВАСКУЛАРНА АДАПТАЦИЈА НА ТРЕНИНГ И СПОРТСКО СРЦЕ</vt:lpstr>
      <vt:lpstr>PowerPoint Presentation</vt:lpstr>
      <vt:lpstr>СПОРТСКО СРЦЕ</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Windows User</dc:creator>
  <cp:lastModifiedBy>User</cp:lastModifiedBy>
  <cp:revision>46</cp:revision>
  <dcterms:created xsi:type="dcterms:W3CDTF">2018-10-02T08:59:16Z</dcterms:created>
  <dcterms:modified xsi:type="dcterms:W3CDTF">2023-02-05T20:24:31Z</dcterms:modified>
</cp:coreProperties>
</file>